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7" r:id="rId2"/>
    <p:sldId id="309" r:id="rId3"/>
    <p:sldId id="308"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03-Mar-17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03-Mar-17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03-Mar-17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03-Mar-17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03-Mar-17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03-Mar-17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03-Mar-17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03-Mar-17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03-Mar-17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03-Mar-17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03-Mar-17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03-Mar-17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2514600"/>
            <a:ext cx="6629400" cy="1446550"/>
          </a:xfrm>
          <a:prstGeom prst="rect">
            <a:avLst/>
          </a:prstGeom>
          <a:noFill/>
        </p:spPr>
        <p:txBody>
          <a:bodyPr wrap="square" rtlCol="0">
            <a:spAutoFit/>
          </a:bodyPr>
          <a:lstStyle/>
          <a:p>
            <a:pPr algn="ctr"/>
            <a:r>
              <a:rPr lang="en-US" sz="4400" b="1" dirty="0" smtClean="0">
                <a:latin typeface="Times New Roman" pitchFamily="18" charset="0"/>
                <a:cs typeface="Times New Roman" pitchFamily="18" charset="0"/>
              </a:rPr>
              <a:t>Utilization of Electrical Energy</a:t>
            </a:r>
            <a:endParaRPr lang="en-US" sz="44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Selection Of Motors For Different Drives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486400"/>
          </a:xfrm>
        </p:spPr>
        <p:txBody>
          <a:bodyPr>
            <a:noAutofit/>
          </a:bodyPr>
          <a:lstStyle/>
          <a:p>
            <a:r>
              <a:rPr lang="en-US" sz="2400" dirty="0" smtClean="0">
                <a:latin typeface="Times New Roman" pitchFamily="18" charset="0"/>
                <a:cs typeface="Times New Roman" pitchFamily="18" charset="0"/>
              </a:rPr>
              <a:t>The selection of driving motor mainly depends on the following factors:</a:t>
            </a:r>
          </a:p>
          <a:p>
            <a:pPr marL="514350" indent="-514350">
              <a:buFont typeface="+mj-lt"/>
              <a:buAutoNum type="arabicPeriod"/>
            </a:pPr>
            <a:r>
              <a:rPr lang="en-US" sz="2400" dirty="0" smtClean="0">
                <a:latin typeface="Times New Roman" pitchFamily="18" charset="0"/>
                <a:cs typeface="Times New Roman" pitchFamily="18" charset="0"/>
              </a:rPr>
              <a:t>Electrical characteristics</a:t>
            </a:r>
          </a:p>
          <a:p>
            <a:pPr marL="514350" indent="-514350">
              <a:buFont typeface="+mj-lt"/>
              <a:buAutoNum type="arabicPeriod"/>
            </a:pPr>
            <a:r>
              <a:rPr lang="en-US" sz="2400" dirty="0" smtClean="0">
                <a:latin typeface="Times New Roman" pitchFamily="18" charset="0"/>
                <a:cs typeface="Times New Roman" pitchFamily="18" charset="0"/>
              </a:rPr>
              <a:t>Mechanical characteristics</a:t>
            </a:r>
          </a:p>
          <a:p>
            <a:pPr marL="514350" indent="-514350">
              <a:buFont typeface="+mj-lt"/>
              <a:buAutoNum type="arabicPeriod"/>
            </a:pPr>
            <a:r>
              <a:rPr lang="en-US" sz="2400" dirty="0" smtClean="0">
                <a:latin typeface="Times New Roman" pitchFamily="18" charset="0"/>
                <a:cs typeface="Times New Roman" pitchFamily="18" charset="0"/>
              </a:rPr>
              <a:t>Size and ratings of motors</a:t>
            </a:r>
          </a:p>
          <a:p>
            <a:pPr marL="514350" indent="-514350">
              <a:buFont typeface="+mj-lt"/>
              <a:buAutoNum type="arabicPeriod"/>
            </a:pPr>
            <a:r>
              <a:rPr lang="en-US" sz="2400" dirty="0" smtClean="0">
                <a:latin typeface="Times New Roman" pitchFamily="18" charset="0"/>
                <a:cs typeface="Times New Roman" pitchFamily="18" charset="0"/>
              </a:rPr>
              <a:t>Cost</a:t>
            </a:r>
          </a:p>
          <a:p>
            <a:pPr marL="514350" indent="-514350"/>
            <a:r>
              <a:rPr lang="en-US" sz="2400" b="1" dirty="0" smtClean="0">
                <a:latin typeface="Times New Roman" pitchFamily="18" charset="0"/>
                <a:cs typeface="Times New Roman" pitchFamily="18" charset="0"/>
              </a:rPr>
              <a:t>Electrical characteristics:</a:t>
            </a:r>
          </a:p>
          <a:p>
            <a:pPr marL="514350" indent="-514350">
              <a:buFont typeface="Wingdings" pitchFamily="2" charset="2"/>
              <a:buChar char="Ø"/>
            </a:pPr>
            <a:r>
              <a:rPr lang="en-US" sz="2400" dirty="0" smtClean="0">
                <a:latin typeface="Times New Roman" pitchFamily="18" charset="0"/>
                <a:cs typeface="Times New Roman" pitchFamily="18" charset="0"/>
              </a:rPr>
              <a:t>Following electrical characteristics of motor to be considered.</a:t>
            </a:r>
          </a:p>
          <a:p>
            <a:pPr marL="514350" indent="-514350">
              <a:buFont typeface="+mj-lt"/>
              <a:buAutoNum type="arabicPeriod"/>
            </a:pPr>
            <a:r>
              <a:rPr lang="en-US" sz="2400" dirty="0" smtClean="0">
                <a:latin typeface="Times New Roman" pitchFamily="18" charset="0"/>
                <a:cs typeface="Times New Roman" pitchFamily="18" charset="0"/>
              </a:rPr>
              <a:t>Starting characteristics of a motor</a:t>
            </a:r>
          </a:p>
          <a:p>
            <a:pPr marL="514350" indent="-514350">
              <a:buFont typeface="+mj-lt"/>
              <a:buAutoNum type="arabicPeriod"/>
            </a:pPr>
            <a:r>
              <a:rPr lang="en-US" sz="2400" dirty="0" smtClean="0">
                <a:latin typeface="Times New Roman" pitchFamily="18" charset="0"/>
                <a:cs typeface="Times New Roman" pitchFamily="18" charset="0"/>
              </a:rPr>
              <a:t>Running characteristics of a motor</a:t>
            </a:r>
          </a:p>
          <a:p>
            <a:pPr marL="514350" indent="-514350">
              <a:buFont typeface="+mj-lt"/>
              <a:buAutoNum type="arabicPeriod"/>
            </a:pPr>
            <a:r>
              <a:rPr lang="en-US" sz="2400" dirty="0" smtClean="0">
                <a:latin typeface="Times New Roman" pitchFamily="18" charset="0"/>
                <a:cs typeface="Times New Roman" pitchFamily="18" charset="0"/>
              </a:rPr>
              <a:t>Techniques for speed control </a:t>
            </a:r>
          </a:p>
          <a:p>
            <a:pPr marL="514350" indent="-514350">
              <a:buFont typeface="+mj-lt"/>
              <a:buAutoNum type="arabicPeriod"/>
            </a:pPr>
            <a:r>
              <a:rPr lang="en-US" sz="2400" dirty="0" smtClean="0">
                <a:latin typeface="Times New Roman" pitchFamily="18" charset="0"/>
                <a:cs typeface="Times New Roman" pitchFamily="18" charset="0"/>
              </a:rPr>
              <a:t>Techniques for braking</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latin typeface="Times New Roman" pitchFamily="18" charset="0"/>
                <a:cs typeface="Times New Roman" pitchFamily="18" charset="0"/>
              </a:rPr>
              <a:t>Mechanical characteristics:</a:t>
            </a:r>
          </a:p>
          <a:p>
            <a:pPr>
              <a:buFont typeface="Wingdings" pitchFamily="2" charset="2"/>
              <a:buChar char="Ø"/>
            </a:pPr>
            <a:r>
              <a:rPr lang="en-US" dirty="0" smtClean="0">
                <a:latin typeface="Times New Roman" pitchFamily="18" charset="0"/>
                <a:cs typeface="Times New Roman" pitchFamily="18" charset="0"/>
              </a:rPr>
              <a:t>Following mechanical characteristics of motor to be considered.</a:t>
            </a:r>
          </a:p>
          <a:p>
            <a:pPr marL="514350" indent="-514350">
              <a:buFont typeface="+mj-lt"/>
              <a:buAutoNum type="arabicPeriod"/>
            </a:pPr>
            <a:r>
              <a:rPr lang="en-US" dirty="0" smtClean="0">
                <a:latin typeface="Times New Roman" pitchFamily="18" charset="0"/>
                <a:cs typeface="Times New Roman" pitchFamily="18" charset="0"/>
              </a:rPr>
              <a:t>Types of enclosure</a:t>
            </a:r>
          </a:p>
          <a:p>
            <a:pPr marL="514350" indent="-514350">
              <a:buFont typeface="+mj-lt"/>
              <a:buAutoNum type="arabicPeriod"/>
            </a:pPr>
            <a:r>
              <a:rPr lang="en-US" dirty="0" smtClean="0">
                <a:latin typeface="Times New Roman" pitchFamily="18" charset="0"/>
                <a:cs typeface="Times New Roman" pitchFamily="18" charset="0"/>
              </a:rPr>
              <a:t>Types of bearings</a:t>
            </a:r>
          </a:p>
          <a:p>
            <a:pPr marL="514350" indent="-514350">
              <a:buFont typeface="+mj-lt"/>
              <a:buAutoNum type="arabicPeriod"/>
            </a:pPr>
            <a:r>
              <a:rPr lang="en-US" dirty="0" smtClean="0">
                <a:latin typeface="Times New Roman" pitchFamily="18" charset="0"/>
                <a:cs typeface="Times New Roman" pitchFamily="18" charset="0"/>
              </a:rPr>
              <a:t>How transmission of power would take place.</a:t>
            </a:r>
          </a:p>
          <a:p>
            <a:pPr marL="514350" indent="-514350">
              <a:buFont typeface="+mj-lt"/>
              <a:buAutoNum type="arabicPeriod"/>
            </a:pPr>
            <a:r>
              <a:rPr lang="en-US" dirty="0" smtClean="0">
                <a:latin typeface="Times New Roman" pitchFamily="18" charset="0"/>
                <a:cs typeface="Times New Roman" pitchFamily="18" charset="0"/>
              </a:rPr>
              <a:t>Cooling types</a:t>
            </a:r>
          </a:p>
          <a:p>
            <a:pPr marL="514350" indent="-514350">
              <a:buFont typeface="+mj-lt"/>
              <a:buAutoNum type="arabicPeriod"/>
            </a:pPr>
            <a:r>
              <a:rPr lang="en-US" dirty="0" smtClean="0">
                <a:latin typeface="Times New Roman" pitchFamily="18" charset="0"/>
                <a:cs typeface="Times New Roman" pitchFamily="18" charset="0"/>
              </a:rPr>
              <a:t>Acceptable level of noise.</a:t>
            </a:r>
          </a:p>
          <a:p>
            <a:pPr marL="514350" indent="-514350"/>
            <a:r>
              <a:rPr lang="en-US" b="1" dirty="0" smtClean="0">
                <a:latin typeface="Times New Roman" pitchFamily="18" charset="0"/>
                <a:cs typeface="Times New Roman" pitchFamily="18" charset="0"/>
              </a:rPr>
              <a:t>Size and rating of motors:</a:t>
            </a:r>
          </a:p>
          <a:p>
            <a:pPr marL="514350" indent="-514350">
              <a:buFont typeface="Wingdings" pitchFamily="2" charset="2"/>
              <a:buChar char="Ø"/>
            </a:pPr>
            <a:r>
              <a:rPr lang="en-US" dirty="0" smtClean="0">
                <a:latin typeface="Times New Roman" pitchFamily="18" charset="0"/>
                <a:cs typeface="Times New Roman" pitchFamily="18" charset="0"/>
              </a:rPr>
              <a:t>This depend on following parameters:</a:t>
            </a:r>
          </a:p>
          <a:p>
            <a:pPr marL="514350" indent="-514350">
              <a:buFont typeface="+mj-lt"/>
              <a:buAutoNum type="arabicPeriod"/>
            </a:pPr>
            <a:r>
              <a:rPr lang="en-US" dirty="0" smtClean="0">
                <a:latin typeface="Times New Roman" pitchFamily="18" charset="0"/>
                <a:cs typeface="Times New Roman" pitchFamily="18" charset="0"/>
              </a:rPr>
              <a:t>Types of load cycle</a:t>
            </a:r>
          </a:p>
          <a:p>
            <a:pPr marL="514350" indent="-514350">
              <a:buFont typeface="+mj-lt"/>
              <a:buAutoNum type="arabicPeriod"/>
            </a:pPr>
            <a:r>
              <a:rPr lang="en-US" dirty="0" smtClean="0">
                <a:latin typeface="Times New Roman" pitchFamily="18" charset="0"/>
                <a:cs typeface="Times New Roman" pitchFamily="18" charset="0"/>
              </a:rPr>
              <a:t>Overload capacity of a motor for an applications.</a:t>
            </a:r>
          </a:p>
          <a:p>
            <a:pPr>
              <a:buNone/>
            </a:pPr>
            <a:endParaRPr 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latin typeface="Times New Roman" pitchFamily="18" charset="0"/>
                <a:cs typeface="Times New Roman" pitchFamily="18" charset="0"/>
              </a:rPr>
              <a:t>Cost:</a:t>
            </a:r>
          </a:p>
          <a:p>
            <a:pPr>
              <a:buFont typeface="Wingdings" pitchFamily="2" charset="2"/>
              <a:buChar char="Ø"/>
            </a:pPr>
            <a:r>
              <a:rPr lang="en-US" dirty="0" smtClean="0">
                <a:latin typeface="Times New Roman" pitchFamily="18" charset="0"/>
                <a:cs typeface="Times New Roman" pitchFamily="18" charset="0"/>
              </a:rPr>
              <a:t>There are two types of costs involved:</a:t>
            </a:r>
          </a:p>
          <a:p>
            <a:pPr marL="514350" indent="-514350">
              <a:buFont typeface="+mj-lt"/>
              <a:buAutoNum type="arabicPeriod"/>
            </a:pPr>
            <a:r>
              <a:rPr lang="en-US" dirty="0" smtClean="0">
                <a:latin typeface="Times New Roman" pitchFamily="18" charset="0"/>
                <a:cs typeface="Times New Roman" pitchFamily="18" charset="0"/>
              </a:rPr>
              <a:t>Capital costs</a:t>
            </a:r>
          </a:p>
          <a:p>
            <a:pPr marL="514350" indent="-514350">
              <a:buFont typeface="+mj-lt"/>
              <a:buAutoNum type="arabicPeriod"/>
            </a:pPr>
            <a:r>
              <a:rPr lang="en-US" dirty="0" smtClean="0">
                <a:latin typeface="Times New Roman" pitchFamily="18" charset="0"/>
                <a:cs typeface="Times New Roman" pitchFamily="18" charset="0"/>
              </a:rPr>
              <a:t>Running costs</a:t>
            </a:r>
          </a:p>
          <a:p>
            <a:pPr marL="514350" indent="-514350"/>
            <a:r>
              <a:rPr lang="en-US" b="1" dirty="0" smtClean="0">
                <a:latin typeface="Times New Roman" pitchFamily="18" charset="0"/>
                <a:cs typeface="Times New Roman" pitchFamily="18" charset="0"/>
              </a:rPr>
              <a:t>Other factors:</a:t>
            </a:r>
          </a:p>
          <a:p>
            <a:pPr marL="514350" indent="-514350">
              <a:buFont typeface="+mj-lt"/>
              <a:buAutoNum type="arabicPeriod"/>
            </a:pPr>
            <a:r>
              <a:rPr lang="en-US" dirty="0" smtClean="0">
                <a:latin typeface="Times New Roman" pitchFamily="18" charset="0"/>
                <a:cs typeface="Times New Roman" pitchFamily="18" charset="0"/>
              </a:rPr>
              <a:t>Types of available supply: AC or DC.</a:t>
            </a:r>
          </a:p>
          <a:p>
            <a:pPr marL="514350" indent="-514350">
              <a:buFont typeface="+mj-lt"/>
              <a:buAutoNum type="arabicPeriod"/>
            </a:pPr>
            <a:r>
              <a:rPr lang="en-US" dirty="0" smtClean="0">
                <a:latin typeface="Times New Roman" pitchFamily="18" charset="0"/>
                <a:cs typeface="Times New Roman" pitchFamily="18" charset="0"/>
              </a:rPr>
              <a:t>Matching the mechanical output of the motor with the load requirement.</a:t>
            </a: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Different Enclosures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en-US" dirty="0" smtClean="0"/>
              <a:t>The type of enclosure for a motor is to be decided based on the applications, type of work the motor is supposed to perform and place where it is installed.</a:t>
            </a:r>
          </a:p>
          <a:p>
            <a:r>
              <a:rPr lang="en-US" dirty="0" smtClean="0"/>
              <a:t>Various types of commonly used enclosures are as follows:</a:t>
            </a:r>
          </a:p>
          <a:p>
            <a:pPr marL="514350" indent="-514350">
              <a:buFont typeface="+mj-lt"/>
              <a:buAutoNum type="arabicPeriod"/>
            </a:pPr>
            <a:r>
              <a:rPr lang="en-US" dirty="0" smtClean="0"/>
              <a:t>Open type</a:t>
            </a:r>
          </a:p>
          <a:p>
            <a:pPr marL="514350" indent="-514350">
              <a:buFont typeface="+mj-lt"/>
              <a:buAutoNum type="arabicPeriod"/>
            </a:pPr>
            <a:r>
              <a:rPr lang="en-US" dirty="0" smtClean="0"/>
              <a:t>Protected type</a:t>
            </a:r>
          </a:p>
          <a:p>
            <a:pPr marL="514350" indent="-514350">
              <a:buFont typeface="+mj-lt"/>
              <a:buAutoNum type="arabicPeriod"/>
            </a:pPr>
            <a:r>
              <a:rPr lang="en-US" dirty="0" smtClean="0"/>
              <a:t>Drip proof type</a:t>
            </a:r>
          </a:p>
          <a:p>
            <a:pPr marL="514350" indent="-514350">
              <a:buFont typeface="+mj-lt"/>
              <a:buAutoNum type="arabicPeriod"/>
            </a:pPr>
            <a:r>
              <a:rPr lang="en-US" dirty="0" smtClean="0"/>
              <a:t>Splash proof type</a:t>
            </a:r>
          </a:p>
          <a:p>
            <a:pPr marL="514350" indent="-514350">
              <a:buFont typeface="+mj-lt"/>
              <a:buAutoNum type="arabicPeriod"/>
            </a:pPr>
            <a:r>
              <a:rPr lang="en-US" dirty="0" smtClean="0"/>
              <a:t>Totally enclosed</a:t>
            </a:r>
          </a:p>
          <a:p>
            <a:pPr marL="514350" indent="-514350">
              <a:buFont typeface="+mj-lt"/>
              <a:buAutoNum type="arabicPeriod"/>
            </a:pPr>
            <a:r>
              <a:rPr lang="en-US" dirty="0" smtClean="0"/>
              <a:t>Pipe ventilated</a:t>
            </a:r>
          </a:p>
          <a:p>
            <a:pPr marL="514350" indent="-514350">
              <a:buFont typeface="+mj-lt"/>
              <a:buAutoNum type="arabicPeriod"/>
            </a:pPr>
            <a:r>
              <a:rPr lang="en-US" dirty="0" smtClean="0"/>
              <a:t>Frame proof</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95400"/>
            <a:ext cx="8229600" cy="4830763"/>
          </a:xfrm>
        </p:spPr>
        <p:txBody>
          <a:bodyPr>
            <a:noAutofit/>
          </a:bodyPr>
          <a:lstStyle/>
          <a:p>
            <a:r>
              <a:rPr lang="en-US" sz="2400" b="1" dirty="0" smtClean="0">
                <a:latin typeface="Times New Roman" pitchFamily="18" charset="0"/>
                <a:cs typeface="Times New Roman" pitchFamily="18" charset="0"/>
              </a:rPr>
              <a:t>Open type enclosure:</a:t>
            </a:r>
          </a:p>
          <a:p>
            <a:pPr>
              <a:buNone/>
            </a:pPr>
            <a:r>
              <a:rPr lang="en-US" sz="2400" dirty="0" smtClean="0">
                <a:latin typeface="Times New Roman" pitchFamily="18" charset="0"/>
                <a:cs typeface="Times New Roman" pitchFamily="18" charset="0"/>
              </a:rPr>
              <a:t>		In this type of enclosure, the machine is open from both ends. This allows free ventilation.</a:t>
            </a:r>
          </a:p>
          <a:p>
            <a:r>
              <a:rPr lang="en-US" sz="2400" b="1" dirty="0" smtClean="0">
                <a:latin typeface="Times New Roman" pitchFamily="18" charset="0"/>
                <a:cs typeface="Times New Roman" pitchFamily="18" charset="0"/>
              </a:rPr>
              <a:t>Protected type enclosure:</a:t>
            </a:r>
          </a:p>
          <a:p>
            <a:pPr>
              <a:buNone/>
            </a:pPr>
            <a:r>
              <a:rPr lang="en-US" sz="2400" dirty="0" smtClean="0">
                <a:latin typeface="Times New Roman" pitchFamily="18" charset="0"/>
                <a:cs typeface="Times New Roman" pitchFamily="18" charset="0"/>
              </a:rPr>
              <a:t>		In this type, the machine is not completely open from both ends, instead some openings are provided for ventilation with enhanced protection.</a:t>
            </a:r>
          </a:p>
          <a:p>
            <a:pPr>
              <a:buNone/>
            </a:pPr>
            <a:r>
              <a:rPr lang="en-US" sz="2400" dirty="0" smtClean="0">
                <a:latin typeface="Times New Roman" pitchFamily="18" charset="0"/>
                <a:cs typeface="Times New Roman" pitchFamily="18" charset="0"/>
              </a:rPr>
              <a:t>		The advantage of this type of enclosure is that without degrading the ventilation, the protection is enhanced.</a:t>
            </a:r>
          </a:p>
          <a:p>
            <a:r>
              <a:rPr lang="en-US" sz="2400" b="1" dirty="0" smtClean="0">
                <a:latin typeface="Times New Roman" pitchFamily="18" charset="0"/>
                <a:cs typeface="Times New Roman" pitchFamily="18" charset="0"/>
              </a:rPr>
              <a:t>Drip proof enclosure:</a:t>
            </a:r>
          </a:p>
          <a:p>
            <a:pPr>
              <a:buNone/>
            </a:pPr>
            <a:r>
              <a:rPr lang="en-US" sz="2400" dirty="0" smtClean="0">
                <a:latin typeface="Times New Roman" pitchFamily="18" charset="0"/>
                <a:cs typeface="Times New Roman" pitchFamily="18" charset="0"/>
              </a:rPr>
              <a:t>		this type of enclosure does not allow the liquids or moisture to reach the motors.</a:t>
            </a:r>
          </a:p>
          <a:p>
            <a:pPr>
              <a:buNone/>
            </a:pPr>
            <a:r>
              <a:rPr lang="en-US" sz="2400" dirty="0" smtClean="0">
                <a:latin typeface="Times New Roman" pitchFamily="18" charset="0"/>
                <a:cs typeface="Times New Roman" pitchFamily="18" charset="0"/>
              </a:rPr>
              <a:t>		</a:t>
            </a:r>
          </a:p>
          <a:p>
            <a:pPr>
              <a:buNone/>
            </a:pPr>
            <a:endParaRPr lang="en-US" sz="24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219200"/>
            <a:ext cx="8229600" cy="5638800"/>
          </a:xfrm>
        </p:spPr>
        <p:txBody>
          <a:bodyPr>
            <a:normAutofit fontScale="85000" lnSpcReduction="20000"/>
          </a:bodyPr>
          <a:lstStyle/>
          <a:p>
            <a:r>
              <a:rPr lang="en-US" b="1" dirty="0" smtClean="0">
                <a:latin typeface="Times New Roman" pitchFamily="18" charset="0"/>
                <a:cs typeface="Times New Roman" pitchFamily="18" charset="0"/>
              </a:rPr>
              <a:t>Splash proof type:</a:t>
            </a:r>
          </a:p>
          <a:p>
            <a:pPr>
              <a:buNone/>
            </a:pPr>
            <a:r>
              <a:rPr lang="en-US" dirty="0" smtClean="0">
                <a:latin typeface="Times New Roman" pitchFamily="18" charset="0"/>
                <a:cs typeface="Times New Roman" pitchFamily="18" charset="0"/>
              </a:rPr>
              <a:t>		These enclosures are designed in such a away that liquid or dust particles at an angle between vertical and 100</a:t>
            </a:r>
            <a:r>
              <a:rPr lang="en-US" baseline="30000"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 will not able to enter the machine.  </a:t>
            </a:r>
          </a:p>
          <a:p>
            <a:r>
              <a:rPr lang="en-US" b="1" dirty="0" smtClean="0">
                <a:latin typeface="Times New Roman" pitchFamily="18" charset="0"/>
                <a:cs typeface="Times New Roman" pitchFamily="18" charset="0"/>
              </a:rPr>
              <a:t>Totally enclosed type:</a:t>
            </a:r>
          </a:p>
          <a:p>
            <a:pPr>
              <a:buNone/>
            </a:pPr>
            <a:r>
              <a:rPr lang="en-US" dirty="0" smtClean="0">
                <a:latin typeface="Times New Roman" pitchFamily="18" charset="0"/>
                <a:cs typeface="Times New Roman" pitchFamily="18" charset="0"/>
              </a:rPr>
              <a:t>		This type of enclosure does not allow any foreign particles to enter into the motor and block the passage of ventilation.</a:t>
            </a:r>
          </a:p>
          <a:p>
            <a:r>
              <a:rPr lang="en-US" b="1" dirty="0" smtClean="0">
                <a:latin typeface="Times New Roman" pitchFamily="18" charset="0"/>
                <a:cs typeface="Times New Roman" pitchFamily="18" charset="0"/>
              </a:rPr>
              <a:t>Pipe ventilated type:</a:t>
            </a:r>
          </a:p>
          <a:p>
            <a:pPr>
              <a:buNone/>
            </a:pPr>
            <a:r>
              <a:rPr lang="en-US" dirty="0" smtClean="0">
                <a:latin typeface="Times New Roman" pitchFamily="18" charset="0"/>
                <a:cs typeface="Times New Roman" pitchFamily="18" charset="0"/>
              </a:rPr>
              <a:t>		In this type the pipes are used for providing ventilation.</a:t>
            </a:r>
          </a:p>
          <a:p>
            <a:r>
              <a:rPr lang="en-US" b="1" dirty="0" smtClean="0">
                <a:latin typeface="Times New Roman" pitchFamily="18" charset="0"/>
                <a:cs typeface="Times New Roman" pitchFamily="18" charset="0"/>
              </a:rPr>
              <a:t>Flame proof enclosure:</a:t>
            </a:r>
          </a:p>
          <a:p>
            <a:pPr>
              <a:buNone/>
            </a:pPr>
            <a:r>
              <a:rPr lang="en-US" dirty="0" smtClean="0">
                <a:latin typeface="Times New Roman" pitchFamily="18" charset="0"/>
                <a:cs typeface="Times New Roman" pitchFamily="18" charset="0"/>
              </a:rPr>
              <a:t>		This is a special type of enclosure which is used when the motor is to be used in the explosive atmosphere.</a:t>
            </a:r>
            <a:endParaRPr lang="en-US"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133600"/>
            <a:ext cx="7086600" cy="1938992"/>
          </a:xfrm>
          <a:prstGeom prst="rect">
            <a:avLst/>
          </a:prstGeom>
          <a:noFill/>
        </p:spPr>
        <p:txBody>
          <a:bodyPr wrap="square" rtlCol="0">
            <a:spAutoFit/>
          </a:bodyPr>
          <a:lstStyle/>
          <a:p>
            <a:pPr algn="ctr"/>
            <a:r>
              <a:rPr lang="en-US" sz="6000" b="1" dirty="0" smtClean="0">
                <a:latin typeface="Times New Roman" pitchFamily="18" charset="0"/>
                <a:cs typeface="Times New Roman" pitchFamily="18" charset="0"/>
              </a:rPr>
              <a:t>Electric Heating And Welding</a:t>
            </a:r>
            <a:endParaRPr lang="en-US" sz="6000" b="1"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Introduction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r>
              <a:rPr lang="en-US" dirty="0" smtClean="0">
                <a:latin typeface="Times New Roman" pitchFamily="18" charset="0"/>
                <a:cs typeface="Times New Roman" pitchFamily="18" charset="0"/>
              </a:rPr>
              <a:t>Electric heating is used for industrial as well as domestic applications. Some of them are as follows:</a:t>
            </a:r>
          </a:p>
          <a:p>
            <a:r>
              <a:rPr lang="en-US" b="1" dirty="0" smtClean="0">
                <a:latin typeface="Times New Roman" pitchFamily="18" charset="0"/>
                <a:cs typeface="Times New Roman" pitchFamily="18" charset="0"/>
              </a:rPr>
              <a:t>Domestic applications:</a:t>
            </a:r>
          </a:p>
          <a:p>
            <a:pPr marL="514350" indent="-514350">
              <a:buFont typeface="+mj-lt"/>
              <a:buAutoNum type="arabicPeriod"/>
            </a:pPr>
            <a:r>
              <a:rPr lang="en-US" dirty="0" smtClean="0">
                <a:latin typeface="Times New Roman" pitchFamily="18" charset="0"/>
                <a:cs typeface="Times New Roman" pitchFamily="18" charset="0"/>
              </a:rPr>
              <a:t>Electric irons               5. Hot plates for cooking</a:t>
            </a:r>
          </a:p>
          <a:p>
            <a:pPr marL="514350" indent="-514350">
              <a:buFont typeface="+mj-lt"/>
              <a:buAutoNum type="arabicPeriod"/>
            </a:pPr>
            <a:r>
              <a:rPr lang="en-US" dirty="0" smtClean="0">
                <a:latin typeface="Times New Roman" pitchFamily="18" charset="0"/>
                <a:cs typeface="Times New Roman" pitchFamily="18" charset="0"/>
              </a:rPr>
              <a:t>Electric kettles            6. Water heaters</a:t>
            </a:r>
          </a:p>
          <a:p>
            <a:pPr marL="514350" indent="-514350">
              <a:buFont typeface="+mj-lt"/>
              <a:buAutoNum type="arabicPeriod"/>
            </a:pPr>
            <a:r>
              <a:rPr lang="en-US" dirty="0" smtClean="0">
                <a:latin typeface="Times New Roman" pitchFamily="18" charset="0"/>
                <a:cs typeface="Times New Roman" pitchFamily="18" charset="0"/>
              </a:rPr>
              <a:t>Electric ovens             7. Room heaters</a:t>
            </a:r>
          </a:p>
          <a:p>
            <a:pPr marL="514350" indent="-514350">
              <a:buFont typeface="+mj-lt"/>
              <a:buAutoNum type="arabicPeriod"/>
            </a:pPr>
            <a:r>
              <a:rPr lang="en-US" dirty="0" smtClean="0">
                <a:latin typeface="Times New Roman" pitchFamily="18" charset="0"/>
                <a:cs typeface="Times New Roman" pitchFamily="18" charset="0"/>
              </a:rPr>
              <a:t>toasters</a:t>
            </a:r>
            <a:endParaRPr lang="en-US"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Industrial applications:</a:t>
            </a:r>
          </a:p>
          <a:p>
            <a:pPr marL="514350" indent="-514350">
              <a:buFont typeface="+mj-lt"/>
              <a:buAutoNum type="arabicPeriod"/>
            </a:pPr>
            <a:r>
              <a:rPr lang="en-US" dirty="0" smtClean="0">
                <a:latin typeface="Times New Roman" pitchFamily="18" charset="0"/>
                <a:cs typeface="Times New Roman" pitchFamily="18" charset="0"/>
              </a:rPr>
              <a:t>Heat treatment of insulators</a:t>
            </a:r>
          </a:p>
          <a:p>
            <a:pPr marL="514350" indent="-514350">
              <a:buFont typeface="+mj-lt"/>
              <a:buAutoNum type="arabicPeriod"/>
            </a:pPr>
            <a:r>
              <a:rPr lang="en-US" dirty="0" smtClean="0">
                <a:latin typeface="Times New Roman" pitchFamily="18" charset="0"/>
                <a:cs typeface="Times New Roman" pitchFamily="18" charset="0"/>
              </a:rPr>
              <a:t>Copper wires enamelling</a:t>
            </a:r>
          </a:p>
          <a:p>
            <a:pPr marL="514350" indent="-514350">
              <a:buFont typeface="+mj-lt"/>
              <a:buAutoNum type="arabicPeriod"/>
            </a:pPr>
            <a:r>
              <a:rPr lang="en-US" dirty="0" smtClean="0">
                <a:latin typeface="Times New Roman" pitchFamily="18" charset="0"/>
                <a:cs typeface="Times New Roman" pitchFamily="18" charset="0"/>
              </a:rPr>
              <a:t>For heat treatment of metals</a:t>
            </a:r>
          </a:p>
          <a:p>
            <a:pPr marL="514350" indent="-514350">
              <a:buFont typeface="+mj-lt"/>
              <a:buAutoNum type="arabicPeriod"/>
            </a:pPr>
            <a:r>
              <a:rPr lang="en-US" dirty="0" smtClean="0">
                <a:latin typeface="Times New Roman" pitchFamily="18" charset="0"/>
                <a:cs typeface="Times New Roman" pitchFamily="18" charset="0"/>
              </a:rPr>
              <a:t>To melt various metals</a:t>
            </a:r>
          </a:p>
          <a:p>
            <a:pPr marL="514350" indent="-514350">
              <a:buFont typeface="+mj-lt"/>
              <a:buAutoNum type="arabicPeriod"/>
            </a:pPr>
            <a:r>
              <a:rPr lang="en-US" dirty="0" smtClean="0">
                <a:latin typeface="Times New Roman" pitchFamily="18" charset="0"/>
                <a:cs typeface="Times New Roman" pitchFamily="18" charset="0"/>
              </a:rPr>
              <a:t>Glass </a:t>
            </a:r>
            <a:r>
              <a:rPr lang="en-US" dirty="0" err="1" smtClean="0">
                <a:latin typeface="Times New Roman" pitchFamily="18" charset="0"/>
                <a:cs typeface="Times New Roman" pitchFamily="18" charset="0"/>
              </a:rPr>
              <a:t>moulding</a:t>
            </a:r>
            <a:endParaRPr lang="en-US"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04800"/>
            <a:ext cx="8229600" cy="5821363"/>
          </a:xfrm>
        </p:spPr>
        <p:txBody>
          <a:bodyPr>
            <a:noAutofit/>
          </a:bodyPr>
          <a:lstStyle/>
          <a:p>
            <a:r>
              <a:rPr lang="en-US" sz="2500" b="1" dirty="0" smtClean="0">
                <a:latin typeface="Times New Roman" pitchFamily="18" charset="0"/>
                <a:cs typeface="Times New Roman" pitchFamily="18" charset="0"/>
              </a:rPr>
              <a:t>Advantages of electric heating:</a:t>
            </a:r>
          </a:p>
          <a:p>
            <a:pPr marL="514350" indent="-514350">
              <a:buFont typeface="+mj-lt"/>
              <a:buAutoNum type="arabicPeriod"/>
            </a:pPr>
            <a:r>
              <a:rPr lang="en-US" sz="2500" dirty="0" smtClean="0">
                <a:latin typeface="Times New Roman" pitchFamily="18" charset="0"/>
                <a:cs typeface="Times New Roman" pitchFamily="18" charset="0"/>
              </a:rPr>
              <a:t>Electrical heating processes are clean due to absence of smokes, ash, dust etc.</a:t>
            </a:r>
          </a:p>
          <a:p>
            <a:pPr marL="514350" indent="-514350">
              <a:buFont typeface="+mj-lt"/>
              <a:buAutoNum type="arabicPeriod"/>
            </a:pPr>
            <a:r>
              <a:rPr lang="en-US" sz="2500" dirty="0" smtClean="0">
                <a:latin typeface="Times New Roman" pitchFamily="18" charset="0"/>
                <a:cs typeface="Times New Roman" pitchFamily="18" charset="0"/>
              </a:rPr>
              <a:t>As fuel gases are absent in the heating processes, there is no risk of any pollution.</a:t>
            </a:r>
          </a:p>
          <a:p>
            <a:pPr marL="514350" indent="-514350">
              <a:buFont typeface="+mj-lt"/>
              <a:buAutoNum type="arabicPeriod"/>
            </a:pPr>
            <a:r>
              <a:rPr lang="en-US" sz="2500" dirty="0" smtClean="0">
                <a:latin typeface="Times New Roman" pitchFamily="18" charset="0"/>
                <a:cs typeface="Times New Roman" pitchFamily="18" charset="0"/>
              </a:rPr>
              <a:t>Electrical heating equipment is more safe as electrical tripping devices act reliably and instantaneously upon abnormal conditions.</a:t>
            </a:r>
          </a:p>
          <a:p>
            <a:pPr marL="514350" indent="-514350">
              <a:buFont typeface="+mj-lt"/>
              <a:buAutoNum type="arabicPeriod"/>
            </a:pPr>
            <a:r>
              <a:rPr lang="en-US" sz="2500" dirty="0" smtClean="0">
                <a:latin typeface="Times New Roman" pitchFamily="18" charset="0"/>
                <a:cs typeface="Times New Roman" pitchFamily="18" charset="0"/>
              </a:rPr>
              <a:t>Electrical heaters usually require very little attention and maintenance.</a:t>
            </a:r>
          </a:p>
          <a:p>
            <a:pPr marL="514350" indent="-514350">
              <a:buFont typeface="+mj-lt"/>
              <a:buAutoNum type="arabicPeriod"/>
            </a:pPr>
            <a:r>
              <a:rPr lang="en-US" sz="2500" dirty="0" smtClean="0">
                <a:latin typeface="Times New Roman" pitchFamily="18" charset="0"/>
                <a:cs typeface="Times New Roman" pitchFamily="18" charset="0"/>
              </a:rPr>
              <a:t>Very high temperatures can be obtained.</a:t>
            </a:r>
          </a:p>
          <a:p>
            <a:pPr marL="514350" indent="-514350">
              <a:buFont typeface="+mj-lt"/>
              <a:buAutoNum type="arabicPeriod"/>
            </a:pPr>
            <a:r>
              <a:rPr lang="en-US" sz="2500" dirty="0" smtClean="0">
                <a:latin typeface="Times New Roman" pitchFamily="18" charset="0"/>
                <a:cs typeface="Times New Roman" pitchFamily="18" charset="0"/>
              </a:rPr>
              <a:t>Time required to attain these temperatures is less.</a:t>
            </a:r>
          </a:p>
          <a:p>
            <a:pPr marL="514350" indent="-514350">
              <a:buFont typeface="+mj-lt"/>
              <a:buAutoNum type="arabicPeriod"/>
            </a:pPr>
            <a:r>
              <a:rPr lang="en-US" sz="2500" dirty="0" smtClean="0">
                <a:latin typeface="Times New Roman" pitchFamily="18" charset="0"/>
                <a:cs typeface="Times New Roman" pitchFamily="18" charset="0"/>
              </a:rPr>
              <a:t>Fuel need not be stored.</a:t>
            </a:r>
          </a:p>
          <a:p>
            <a:pPr marL="514350" indent="-514350">
              <a:buFont typeface="+mj-lt"/>
              <a:buAutoNum type="arabicPeriod"/>
            </a:pPr>
            <a:r>
              <a:rPr lang="en-US" sz="2500" dirty="0" smtClean="0">
                <a:latin typeface="Times New Roman" pitchFamily="18" charset="0"/>
                <a:cs typeface="Times New Roman" pitchFamily="18" charset="0"/>
              </a:rPr>
              <a:t>Energy spent can be metered and measured.</a:t>
            </a:r>
            <a:endParaRPr lang="en-US" sz="25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Course outcome</a:t>
            </a:r>
            <a:endParaRPr lang="en-US" dirty="0"/>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C403.5: </a:t>
            </a:r>
            <a:r>
              <a:rPr lang="en-US" dirty="0" smtClean="0">
                <a:latin typeface="Times New Roman" pitchFamily="18" charset="0"/>
                <a:cs typeface="Times New Roman" pitchFamily="18" charset="0"/>
              </a:rPr>
              <a:t>Explain various types of electric heating and Welding Operations in manufacturing processes.</a:t>
            </a:r>
            <a:endParaRPr lang="en-US"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Types of Electrical Heating</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classification of electric heating:</a:t>
            </a:r>
            <a:endParaRPr lang="en-US" dirty="0">
              <a:latin typeface="Times New Roman" pitchFamily="18" charset="0"/>
              <a:cs typeface="Times New Roman" pitchFamily="18" charset="0"/>
            </a:endParaRPr>
          </a:p>
        </p:txBody>
      </p:sp>
      <p:pic>
        <p:nvPicPr>
          <p:cNvPr id="6" name="Picture 5" descr="classification of heating.jpg"/>
          <p:cNvPicPr>
            <a:picLocks noChangeAspect="1"/>
          </p:cNvPicPr>
          <p:nvPr/>
        </p:nvPicPr>
        <p:blipFill>
          <a:blip r:embed="rId2" cstate="print"/>
          <a:srcRect r="5000" b="32222"/>
          <a:stretch>
            <a:fillRect/>
          </a:stretch>
        </p:blipFill>
        <p:spPr>
          <a:xfrm>
            <a:off x="457200" y="2438400"/>
            <a:ext cx="8077200" cy="3810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Resistance Heating</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r>
              <a:rPr lang="en-US" dirty="0" smtClean="0">
                <a:latin typeface="Times New Roman" pitchFamily="18" charset="0"/>
                <a:cs typeface="Times New Roman" pitchFamily="18" charset="0"/>
              </a:rPr>
              <a:t>In this method, when a resistance R carries a current I for t seconds, I2Rt is the heat produced. </a:t>
            </a:r>
          </a:p>
          <a:p>
            <a:r>
              <a:rPr lang="en-US" dirty="0" smtClean="0">
                <a:latin typeface="Times New Roman" pitchFamily="18" charset="0"/>
                <a:cs typeface="Times New Roman" pitchFamily="18" charset="0"/>
              </a:rPr>
              <a:t>This heat is used for heating purpose. </a:t>
            </a:r>
          </a:p>
          <a:p>
            <a:r>
              <a:rPr lang="en-US" dirty="0" smtClean="0">
                <a:latin typeface="Times New Roman" pitchFamily="18" charset="0"/>
                <a:cs typeface="Times New Roman" pitchFamily="18" charset="0"/>
              </a:rPr>
              <a:t>There are two types of resistance heating, direct and indirect heating.</a:t>
            </a:r>
          </a:p>
          <a:p>
            <a:pPr marL="514350" indent="-514350">
              <a:buAutoNum type="arabicPeriod"/>
            </a:pPr>
            <a:r>
              <a:rPr lang="en-US" dirty="0" smtClean="0">
                <a:latin typeface="Times New Roman" pitchFamily="18" charset="0"/>
                <a:cs typeface="Times New Roman" pitchFamily="18" charset="0"/>
              </a:rPr>
              <a:t>Direct resistance heating:</a:t>
            </a:r>
          </a:p>
          <a:p>
            <a:pPr marL="514350" indent="-514350"/>
            <a:r>
              <a:rPr lang="en-US" dirty="0" smtClean="0">
                <a:latin typeface="Times New Roman" pitchFamily="18" charset="0"/>
                <a:cs typeface="Times New Roman" pitchFamily="18" charset="0"/>
              </a:rPr>
              <a:t> Usually, the body to be heated is called a charge. In this process, the electric current is passed through the charge itself. </a:t>
            </a:r>
          </a:p>
          <a:p>
            <a:pPr marL="514350" indent="-514350"/>
            <a:r>
              <a:rPr lang="en-US" dirty="0" smtClean="0">
                <a:latin typeface="Times New Roman" pitchFamily="18" charset="0"/>
                <a:cs typeface="Times New Roman" pitchFamily="18" charset="0"/>
              </a:rPr>
              <a:t>As the heat is developed in the charge itself, this becomes a very efficient process of heating. ex. Water heater </a:t>
            </a:r>
          </a:p>
          <a:p>
            <a:pPr marL="514350" indent="-514350"/>
            <a:endParaRPr lang="en-US" dirty="0" smtClean="0">
              <a:latin typeface="Times New Roman" pitchFamily="18" charset="0"/>
              <a:cs typeface="Times New Roman" pitchFamily="18" charset="0"/>
            </a:endParaRPr>
          </a:p>
          <a:p>
            <a:endParaRPr lang="en-US" b="1"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dirty="0" smtClean="0">
                <a:latin typeface="Times New Roman" pitchFamily="18" charset="0"/>
                <a:cs typeface="Times New Roman" pitchFamily="18" charset="0"/>
              </a:rPr>
              <a:t>2. Indirect resistance heating:</a:t>
            </a:r>
          </a:p>
          <a:p>
            <a:r>
              <a:rPr lang="en-US" dirty="0" smtClean="0">
                <a:latin typeface="Times New Roman" pitchFamily="18" charset="0"/>
                <a:cs typeface="Times New Roman" pitchFamily="18" charset="0"/>
              </a:rPr>
              <a:t> In this method, heat is transferred to the charge by conduction, convection or radiation.</a:t>
            </a:r>
          </a:p>
          <a:p>
            <a:r>
              <a:rPr lang="en-US" dirty="0" smtClean="0">
                <a:latin typeface="Times New Roman" pitchFamily="18" charset="0"/>
                <a:cs typeface="Times New Roman" pitchFamily="18" charset="0"/>
              </a:rPr>
              <a:t>Applications: </a:t>
            </a:r>
          </a:p>
          <a:p>
            <a:pPr marL="514350" indent="-514350">
              <a:buFont typeface="+mj-lt"/>
              <a:buAutoNum type="arabicPeriod"/>
            </a:pPr>
            <a:r>
              <a:rPr lang="en-US" dirty="0" smtClean="0">
                <a:latin typeface="Times New Roman" pitchFamily="18" charset="0"/>
                <a:cs typeface="Times New Roman" pitchFamily="18" charset="0"/>
              </a:rPr>
              <a:t>Water geyser</a:t>
            </a:r>
          </a:p>
          <a:p>
            <a:pPr marL="514350" indent="-514350">
              <a:buFont typeface="+mj-lt"/>
              <a:buAutoNum type="arabicPeriod"/>
            </a:pPr>
            <a:r>
              <a:rPr lang="en-US" dirty="0" smtClean="0">
                <a:latin typeface="Times New Roman" pitchFamily="18" charset="0"/>
                <a:cs typeface="Times New Roman" pitchFamily="18" charset="0"/>
              </a:rPr>
              <a:t>Cooking oven</a:t>
            </a:r>
          </a:p>
          <a:p>
            <a:pPr marL="514350" indent="-514350">
              <a:buFont typeface="+mj-lt"/>
              <a:buAutoNum type="arabicPeriod"/>
            </a:pPr>
            <a:r>
              <a:rPr lang="en-US" dirty="0" smtClean="0">
                <a:latin typeface="Times New Roman" pitchFamily="18" charset="0"/>
                <a:cs typeface="Times New Roman" pitchFamily="18" charset="0"/>
              </a:rPr>
              <a:t>Furnaces</a:t>
            </a:r>
          </a:p>
          <a:p>
            <a:pPr marL="514350" indent="-514350">
              <a:buFont typeface="+mj-lt"/>
              <a:buAutoNum type="arabicPeriod"/>
            </a:pPr>
            <a:r>
              <a:rPr lang="en-US" dirty="0" smtClean="0">
                <a:latin typeface="Times New Roman" pitchFamily="18" charset="0"/>
                <a:cs typeface="Times New Roman" pitchFamily="18" charset="0"/>
              </a:rPr>
              <a:t>Room heaters</a:t>
            </a:r>
          </a:p>
          <a:p>
            <a:pPr marL="514350" indent="-514350">
              <a:buFont typeface="+mj-lt"/>
              <a:buAutoNum type="arabicPeriod"/>
            </a:pPr>
            <a:r>
              <a:rPr lang="en-US" dirty="0" smtClean="0">
                <a:latin typeface="Times New Roman" pitchFamily="18" charset="0"/>
                <a:cs typeface="Times New Roman" pitchFamily="18" charset="0"/>
              </a:rPr>
              <a:t>Heat treatment of metals</a:t>
            </a:r>
          </a:p>
          <a:p>
            <a:pPr marL="514350" indent="-514350">
              <a:buFont typeface="+mj-lt"/>
              <a:buAutoNum type="arabicPeriod"/>
            </a:pPr>
            <a:r>
              <a:rPr lang="en-US" dirty="0" smtClean="0">
                <a:latin typeface="Times New Roman" pitchFamily="18" charset="0"/>
                <a:cs typeface="Times New Roman" pitchFamily="18" charset="0"/>
              </a:rPr>
              <a:t>Pottery work</a:t>
            </a:r>
          </a:p>
          <a:p>
            <a:endParaRPr lang="en-US"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Induction heating</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Times New Roman" pitchFamily="18" charset="0"/>
                <a:cs typeface="Times New Roman" pitchFamily="18" charset="0"/>
              </a:rPr>
              <a:t>According to Faraday’s law, when a magnetic flux links with a conducting body, EMF is induced in the body and thus current flows in it. </a:t>
            </a:r>
          </a:p>
          <a:p>
            <a:r>
              <a:rPr lang="en-US" dirty="0" smtClean="0">
                <a:latin typeface="Times New Roman" pitchFamily="18" charset="0"/>
                <a:cs typeface="Times New Roman" pitchFamily="18" charset="0"/>
              </a:rPr>
              <a:t>This principle is used for the purpose of heating bodies which have sufficiently low   resistivity. </a:t>
            </a:r>
          </a:p>
          <a:p>
            <a:r>
              <a:rPr lang="en-US" dirty="0" smtClean="0">
                <a:latin typeface="Times New Roman" pitchFamily="18" charset="0"/>
                <a:cs typeface="Times New Roman" pitchFamily="18" charset="0"/>
              </a:rPr>
              <a:t>Square of the current induced multiplied by body resistance is the power utilized in heating the body.</a:t>
            </a:r>
          </a:p>
          <a:p>
            <a:r>
              <a:rPr lang="en-US" dirty="0" smtClean="0">
                <a:latin typeface="Times New Roman" pitchFamily="18" charset="0"/>
                <a:cs typeface="Times New Roman" pitchFamily="18" charset="0"/>
              </a:rPr>
              <a:t> Therefore, this type of heating can be used for the bodies which are conducting in nature.</a:t>
            </a:r>
          </a:p>
          <a:p>
            <a:endParaRPr lang="en-US"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Eddy Current Heating</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906963"/>
          </a:xfrm>
        </p:spPr>
        <p:txBody>
          <a:bodyPr>
            <a:noAutofit/>
          </a:bodyPr>
          <a:lstStyle/>
          <a:p>
            <a:r>
              <a:rPr lang="en-US" sz="2400" dirty="0" smtClean="0">
                <a:latin typeface="Times New Roman" pitchFamily="18" charset="0"/>
                <a:cs typeface="Times New Roman" pitchFamily="18" charset="0"/>
              </a:rPr>
              <a:t>By heating an article by eddy currents, it is placed in-side a high frequency </a:t>
            </a:r>
            <a:r>
              <a:rPr lang="en-US" sz="2400" dirty="0" err="1" smtClean="0">
                <a:latin typeface="Times New Roman" pitchFamily="18" charset="0"/>
                <a:cs typeface="Times New Roman" pitchFamily="18" charset="0"/>
              </a:rPr>
              <a:t>a.c</a:t>
            </a:r>
            <a:r>
              <a:rPr lang="en-US" sz="2400" dirty="0" smtClean="0">
                <a:latin typeface="Times New Roman" pitchFamily="18" charset="0"/>
                <a:cs typeface="Times New Roman" pitchFamily="18" charset="0"/>
              </a:rPr>
              <a:t>. current-carrying coil. The alternating magnetic field produced by the coil sets up eddy currents in the article which, consequently, gets heated up. Such a coil is known as heater.</a:t>
            </a:r>
          </a:p>
          <a:p>
            <a:r>
              <a:rPr lang="en-US" sz="2400" dirty="0" smtClean="0">
                <a:latin typeface="Times New Roman" pitchFamily="18" charset="0"/>
                <a:cs typeface="Times New Roman" pitchFamily="18" charset="0"/>
              </a:rPr>
              <a:t>coil or work coil &amp; the material to be heated is known as charge or load. </a:t>
            </a:r>
          </a:p>
          <a:p>
            <a:r>
              <a:rPr lang="en-US" sz="2400" dirty="0" smtClean="0">
                <a:latin typeface="Times New Roman" pitchFamily="18" charset="0"/>
                <a:cs typeface="Times New Roman" pitchFamily="18" charset="0"/>
              </a:rPr>
              <a:t>Primarily, It is the eddy current loss which is responsible for the production of heat although hysteresis loss also contributes to some extent in the case of non –magnetic material. </a:t>
            </a:r>
          </a:p>
          <a:p>
            <a:r>
              <a:rPr lang="en-US" sz="2400" dirty="0" smtClean="0">
                <a:latin typeface="Times New Roman" pitchFamily="18" charset="0"/>
                <a:cs typeface="Times New Roman" pitchFamily="18" charset="0"/>
              </a:rPr>
              <a:t>The eddy current loss </a:t>
            </a:r>
            <a:r>
              <a:rPr lang="en-US" sz="2400" i="1" dirty="0" smtClean="0">
                <a:latin typeface="Times New Roman" pitchFamily="18" charset="0"/>
                <a:cs typeface="Times New Roman" pitchFamily="18" charset="0"/>
              </a:rPr>
              <a:t>We</a:t>
            </a:r>
            <a:r>
              <a:rPr lang="en-US" sz="2400" dirty="0" smtClean="0">
                <a:latin typeface="Times New Roman" pitchFamily="18" charset="0"/>
                <a:cs typeface="Times New Roman" pitchFamily="18" charset="0"/>
              </a:rPr>
              <a:t> ∝ </a:t>
            </a:r>
            <a:r>
              <a:rPr lang="en-US" sz="2400" i="1" dirty="0" smtClean="0">
                <a:latin typeface="Times New Roman" pitchFamily="18" charset="0"/>
                <a:cs typeface="Times New Roman" pitchFamily="18" charset="0"/>
              </a:rPr>
              <a:t>b</a:t>
            </a:r>
            <a:r>
              <a:rPr lang="en-US" sz="2400" i="1" baseline="30000" dirty="0" smtClean="0">
                <a:latin typeface="Times New Roman" pitchFamily="18" charset="0"/>
                <a:cs typeface="Times New Roman" pitchFamily="18" charset="0"/>
              </a:rPr>
              <a:t>2</a:t>
            </a:r>
            <a:r>
              <a:rPr lang="en-US" sz="2400" i="1" dirty="0" smtClean="0">
                <a:latin typeface="Times New Roman" pitchFamily="18" charset="0"/>
                <a:cs typeface="Times New Roman" pitchFamily="18" charset="0"/>
              </a:rPr>
              <a:t> f</a:t>
            </a:r>
            <a:r>
              <a:rPr lang="en-US" sz="2400" i="1" baseline="30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 Hence, this loss can be controlled by controlling flux density B and the supply frequency </a:t>
            </a:r>
            <a:r>
              <a:rPr lang="en-US" sz="2400" i="1" dirty="0" smtClean="0">
                <a:latin typeface="Times New Roman" pitchFamily="18" charset="0"/>
                <a:cs typeface="Times New Roman" pitchFamily="18" charset="0"/>
              </a:rPr>
              <a:t>f. </a:t>
            </a:r>
            <a:r>
              <a:rPr lang="en-US" sz="2400" dirty="0" smtClean="0">
                <a:latin typeface="Times New Roman" pitchFamily="18" charset="0"/>
                <a:cs typeface="Times New Roman" pitchFamily="18" charset="0"/>
              </a:rPr>
              <a:t>This loss is greatest on surface of the material but decreases as we go deep inside.</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cstate="print"/>
          <a:srcRect/>
          <a:stretch>
            <a:fillRect/>
          </a:stretch>
        </p:blipFill>
        <p:spPr bwMode="auto">
          <a:xfrm>
            <a:off x="1600200" y="1981200"/>
            <a:ext cx="6019800" cy="2829719"/>
          </a:xfrm>
          <a:prstGeom prst="rect">
            <a:avLst/>
          </a:prstGeom>
          <a:noFill/>
          <a:ln w="9525">
            <a:noFill/>
            <a:miter lim="800000"/>
            <a:headEnd/>
            <a:tailEnd/>
          </a:ln>
        </p:spPr>
      </p:pic>
      <p:sp>
        <p:nvSpPr>
          <p:cNvPr id="5" name="TextBox 4"/>
          <p:cNvSpPr txBox="1"/>
          <p:nvPr/>
        </p:nvSpPr>
        <p:spPr>
          <a:xfrm>
            <a:off x="1600200" y="5105400"/>
            <a:ext cx="6172200" cy="369332"/>
          </a:xfrm>
          <a:prstGeom prst="rect">
            <a:avLst/>
          </a:prstGeom>
          <a:noFill/>
        </p:spPr>
        <p:txBody>
          <a:bodyPr wrap="square" rtlCol="0">
            <a:spAutoFit/>
          </a:bodyPr>
          <a:lstStyle/>
          <a:p>
            <a:pPr algn="ctr"/>
            <a:r>
              <a:rPr lang="en-US" b="1" dirty="0" smtClean="0">
                <a:latin typeface="Times New Roman" pitchFamily="18" charset="0"/>
                <a:cs typeface="Times New Roman" pitchFamily="18" charset="0"/>
              </a:rPr>
              <a:t>Fig.(1): eddy current flows in the work piece</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Applications:</a:t>
            </a:r>
          </a:p>
          <a:p>
            <a:pPr marL="514350" indent="-514350">
              <a:buFont typeface="+mj-lt"/>
              <a:buAutoNum type="arabicPeriod"/>
            </a:pPr>
            <a:r>
              <a:rPr lang="en-US" dirty="0" smtClean="0">
                <a:latin typeface="Times New Roman" pitchFamily="18" charset="0"/>
                <a:cs typeface="Times New Roman" pitchFamily="18" charset="0"/>
              </a:rPr>
              <a:t>Surface hardening of metals.</a:t>
            </a:r>
          </a:p>
          <a:p>
            <a:pPr marL="514350" indent="-514350">
              <a:buFont typeface="+mj-lt"/>
              <a:buAutoNum type="arabicPeriod"/>
            </a:pPr>
            <a:r>
              <a:rPr lang="en-US" dirty="0" smtClean="0">
                <a:latin typeface="Times New Roman" pitchFamily="18" charset="0"/>
                <a:cs typeface="Times New Roman" pitchFamily="18" charset="0"/>
              </a:rPr>
              <a:t>Annealing of metals.</a:t>
            </a:r>
          </a:p>
          <a:p>
            <a:pPr marL="514350" indent="-514350">
              <a:buFont typeface="+mj-lt"/>
              <a:buAutoNum type="arabicPeriod"/>
            </a:pPr>
            <a:r>
              <a:rPr lang="en-US" dirty="0" smtClean="0">
                <a:latin typeface="Times New Roman" pitchFamily="18" charset="0"/>
                <a:cs typeface="Times New Roman" pitchFamily="18" charset="0"/>
              </a:rPr>
              <a:t>Brazing.</a:t>
            </a:r>
          </a:p>
          <a:p>
            <a:pPr marL="514350" indent="-514350">
              <a:buFont typeface="+mj-lt"/>
              <a:buAutoNum type="arabicPeriod"/>
            </a:pPr>
            <a:r>
              <a:rPr lang="en-US" dirty="0" smtClean="0">
                <a:latin typeface="Times New Roman" pitchFamily="18" charset="0"/>
                <a:cs typeface="Times New Roman" pitchFamily="18" charset="0"/>
              </a:rPr>
              <a:t>Soldering.</a:t>
            </a:r>
          </a:p>
          <a:p>
            <a:pPr marL="514350" indent="-514350">
              <a:buFont typeface="+mj-lt"/>
              <a:buAutoNum type="arabicPeriod"/>
            </a:pPr>
            <a:r>
              <a:rPr lang="en-US" dirty="0" smtClean="0">
                <a:latin typeface="Times New Roman" pitchFamily="18" charset="0"/>
                <a:cs typeface="Times New Roman" pitchFamily="18" charset="0"/>
              </a:rPr>
              <a:t>Induction cooking.</a:t>
            </a:r>
          </a:p>
          <a:p>
            <a:pPr marL="514350" indent="-514350">
              <a:buNone/>
            </a:pPr>
            <a:endParaRPr lang="en-US"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Dielectric heating</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r>
              <a:rPr lang="en-US" dirty="0" smtClean="0">
                <a:latin typeface="Times New Roman" pitchFamily="18" charset="0"/>
                <a:cs typeface="Times New Roman" pitchFamily="18" charset="0"/>
              </a:rPr>
              <a:t>In dielectric heating, a high frequency, high ac voltage is applied across a dielectric material.</a:t>
            </a:r>
          </a:p>
          <a:p>
            <a:r>
              <a:rPr lang="en-US" dirty="0" smtClean="0">
                <a:latin typeface="Times New Roman" pitchFamily="18" charset="0"/>
                <a:cs typeface="Times New Roman" pitchFamily="18" charset="0"/>
              </a:rPr>
              <a:t>The dielectric work piece is held between two metal electrodes. The dielectric material can be plastic, wood etc.</a:t>
            </a:r>
          </a:p>
          <a:p>
            <a:r>
              <a:rPr lang="en-US" dirty="0" smtClean="0">
                <a:latin typeface="Times New Roman" pitchFamily="18" charset="0"/>
                <a:cs typeface="Times New Roman" pitchFamily="18" charset="0"/>
              </a:rPr>
              <a:t>Due to high voltage RF excitation, some current flows through dielectric material and due to this flow some loss takes place in the dielectric which is called as “dielectric loss.” </a:t>
            </a:r>
          </a:p>
          <a:p>
            <a:r>
              <a:rPr lang="en-US" dirty="0" smtClean="0">
                <a:latin typeface="Times New Roman" pitchFamily="18" charset="0"/>
                <a:cs typeface="Times New Roman" pitchFamily="18" charset="0"/>
              </a:rPr>
              <a:t>This power loss takes place in the form of heat and the dielectric material gets heated up due to it. This is the principle of dielectric heating.</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1" name="Picture 3"/>
          <p:cNvPicPr>
            <a:picLocks noGrp="1" noChangeAspect="1" noChangeArrowheads="1"/>
          </p:cNvPicPr>
          <p:nvPr>
            <p:ph idx="1"/>
          </p:nvPr>
        </p:nvPicPr>
        <p:blipFill>
          <a:blip r:embed="rId2" cstate="print"/>
          <a:srcRect/>
          <a:stretch>
            <a:fillRect/>
          </a:stretch>
        </p:blipFill>
        <p:spPr bwMode="auto">
          <a:xfrm>
            <a:off x="1828800" y="2209800"/>
            <a:ext cx="5638800" cy="2743200"/>
          </a:xfrm>
          <a:prstGeom prst="rect">
            <a:avLst/>
          </a:prstGeom>
          <a:noFill/>
          <a:ln w="9525">
            <a:noFill/>
            <a:miter lim="800000"/>
            <a:headEnd/>
            <a:tailEnd/>
          </a:ln>
        </p:spPr>
      </p:pic>
      <p:sp>
        <p:nvSpPr>
          <p:cNvPr id="7" name="TextBox 6"/>
          <p:cNvSpPr txBox="1"/>
          <p:nvPr/>
        </p:nvSpPr>
        <p:spPr>
          <a:xfrm>
            <a:off x="2133600" y="5029200"/>
            <a:ext cx="4876800" cy="369332"/>
          </a:xfrm>
          <a:prstGeom prst="rect">
            <a:avLst/>
          </a:prstGeom>
          <a:noFill/>
        </p:spPr>
        <p:txBody>
          <a:bodyPr wrap="square" rtlCol="0">
            <a:spAutoFit/>
          </a:bodyPr>
          <a:lstStyle/>
          <a:p>
            <a:pPr algn="ctr"/>
            <a:r>
              <a:rPr lang="en-US" b="1" dirty="0" smtClean="0">
                <a:latin typeface="Times New Roman" pitchFamily="18" charset="0"/>
                <a:cs typeface="Times New Roman" pitchFamily="18" charset="0"/>
              </a:rPr>
              <a:t>Fig.(1): principle of dielectric heating</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Applications:</a:t>
            </a:r>
          </a:p>
          <a:p>
            <a:pPr marL="514350" indent="-514350">
              <a:buFont typeface="+mj-lt"/>
              <a:buAutoNum type="arabicPeriod"/>
            </a:pPr>
            <a:r>
              <a:rPr lang="en-US" dirty="0" smtClean="0">
                <a:latin typeface="Times New Roman" pitchFamily="18" charset="0"/>
                <a:cs typeface="Times New Roman" pitchFamily="18" charset="0"/>
              </a:rPr>
              <a:t>Gluing, curing and drying of wood.</a:t>
            </a:r>
          </a:p>
          <a:p>
            <a:pPr marL="514350" indent="-514350">
              <a:buFont typeface="+mj-lt"/>
              <a:buAutoNum type="arabicPeriod"/>
            </a:pPr>
            <a:r>
              <a:rPr lang="en-US" dirty="0" smtClean="0">
                <a:latin typeface="Times New Roman" pitchFamily="18" charset="0"/>
                <a:cs typeface="Times New Roman" pitchFamily="18" charset="0"/>
              </a:rPr>
              <a:t>Preheating plastic perform of condition them for </a:t>
            </a:r>
            <a:r>
              <a:rPr lang="en-US" dirty="0" err="1" smtClean="0">
                <a:latin typeface="Times New Roman" pitchFamily="18" charset="0"/>
                <a:cs typeface="Times New Roman" pitchFamily="18" charset="0"/>
              </a:rPr>
              <a:t>moulding</a:t>
            </a:r>
            <a:r>
              <a:rPr lang="en-US" dirty="0" smtClean="0">
                <a:latin typeface="Times New Roman" pitchFamily="18" charset="0"/>
                <a:cs typeface="Times New Roman" pitchFamily="18" charset="0"/>
              </a:rPr>
              <a:t>.</a:t>
            </a:r>
          </a:p>
          <a:p>
            <a:pPr marL="514350" indent="-514350">
              <a:buFont typeface="+mj-lt"/>
              <a:buAutoNum type="arabicPeriod"/>
            </a:pPr>
            <a:r>
              <a:rPr lang="en-US" dirty="0" smtClean="0">
                <a:latin typeface="Times New Roman" pitchFamily="18" charset="0"/>
                <a:cs typeface="Times New Roman" pitchFamily="18" charset="0"/>
              </a:rPr>
              <a:t>Plastic sewing.</a:t>
            </a:r>
          </a:p>
          <a:p>
            <a:pPr marL="514350" indent="-514350">
              <a:buFont typeface="+mj-lt"/>
              <a:buAutoNum type="arabicPeriod"/>
            </a:pPr>
            <a:r>
              <a:rPr lang="en-US" dirty="0" smtClean="0">
                <a:latin typeface="Times New Roman" pitchFamily="18" charset="0"/>
                <a:cs typeface="Times New Roman" pitchFamily="18" charset="0"/>
              </a:rPr>
              <a:t>Drying and heat treatment of natural and synthetic rubber, rayon, nylon etc.</a:t>
            </a:r>
          </a:p>
          <a:p>
            <a:pPr marL="514350" indent="-514350">
              <a:buFont typeface="+mj-lt"/>
              <a:buAutoNum type="arabicPeriod"/>
            </a:pPr>
            <a:r>
              <a:rPr lang="en-US" dirty="0" smtClean="0">
                <a:latin typeface="Times New Roman" pitchFamily="18" charset="0"/>
                <a:cs typeface="Times New Roman" pitchFamily="18" charset="0"/>
              </a:rPr>
              <a:t>Processing of chemicals during manufacture.</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209800"/>
            <a:ext cx="6248400" cy="1754326"/>
          </a:xfrm>
          <a:prstGeom prst="rect">
            <a:avLst/>
          </a:prstGeom>
          <a:noFill/>
        </p:spPr>
        <p:txBody>
          <a:bodyPr wrap="square" rtlCol="0">
            <a:spAutoFit/>
          </a:bodyPr>
          <a:lstStyle/>
          <a:p>
            <a:pPr algn="ctr"/>
            <a:r>
              <a:rPr lang="en-US" sz="5400" b="1" dirty="0" smtClean="0">
                <a:latin typeface="Times New Roman" pitchFamily="18" charset="0"/>
                <a:cs typeface="Times New Roman" pitchFamily="18" charset="0"/>
              </a:rPr>
              <a:t>INDUSTRIAL APPLICATIONS</a:t>
            </a:r>
            <a:endParaRPr lang="en-US" sz="5400" b="1"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Electric Welding</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Welding is the process of joining two pieces of metal or non metal by applying heat or/and pressure.</a:t>
            </a:r>
          </a:p>
          <a:p>
            <a:r>
              <a:rPr lang="en-US" dirty="0" smtClean="0">
                <a:latin typeface="Times New Roman" pitchFamily="18" charset="0"/>
                <a:cs typeface="Times New Roman" pitchFamily="18" charset="0"/>
              </a:rPr>
              <a:t>Classification: </a:t>
            </a:r>
          </a:p>
          <a:p>
            <a:pPr>
              <a:buFont typeface="Wingdings" pitchFamily="2" charset="2"/>
              <a:buChar char="Ø"/>
            </a:pPr>
            <a:r>
              <a:rPr lang="en-US" dirty="0" smtClean="0">
                <a:latin typeface="Times New Roman" pitchFamily="18" charset="0"/>
                <a:cs typeface="Times New Roman" pitchFamily="18" charset="0"/>
              </a:rPr>
              <a:t>All the welding processes are classified as </a:t>
            </a:r>
          </a:p>
          <a:p>
            <a:pPr marL="514350" indent="-514350">
              <a:buFont typeface="+mj-lt"/>
              <a:buAutoNum type="arabicPeriod"/>
            </a:pPr>
            <a:r>
              <a:rPr lang="en-US" dirty="0" smtClean="0">
                <a:latin typeface="Times New Roman" pitchFamily="18" charset="0"/>
                <a:cs typeface="Times New Roman" pitchFamily="18" charset="0"/>
              </a:rPr>
              <a:t>Fusion welding</a:t>
            </a:r>
          </a:p>
          <a:p>
            <a:pPr marL="514350" indent="-514350">
              <a:buFont typeface="+mj-lt"/>
              <a:buAutoNum type="arabicPeriod"/>
            </a:pPr>
            <a:r>
              <a:rPr lang="en-US" dirty="0" smtClean="0">
                <a:latin typeface="Times New Roman" pitchFamily="18" charset="0"/>
                <a:cs typeface="Times New Roman" pitchFamily="18" charset="0"/>
              </a:rPr>
              <a:t>Non-fusion welding</a:t>
            </a:r>
            <a:endParaRPr lang="en-US"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Times New Roman" pitchFamily="18" charset="0"/>
                <a:cs typeface="Times New Roman" pitchFamily="18" charset="0"/>
              </a:rPr>
              <a:t>Fusion welding:</a:t>
            </a:r>
          </a:p>
          <a:p>
            <a:pPr marL="514350" indent="-514350"/>
            <a:r>
              <a:rPr lang="en-US" dirty="0" smtClean="0">
                <a:latin typeface="Times New Roman" pitchFamily="18" charset="0"/>
                <a:cs typeface="Times New Roman" pitchFamily="18" charset="0"/>
              </a:rPr>
              <a:t>This type of welding takes place by melting the two metals to be welded together. Examples of fusion welding:</a:t>
            </a:r>
          </a:p>
          <a:p>
            <a:pPr marL="571500" indent="-571500">
              <a:buFont typeface="+mj-lt"/>
              <a:buAutoNum type="romanLcPeriod"/>
            </a:pPr>
            <a:r>
              <a:rPr lang="en-US" dirty="0" smtClean="0">
                <a:latin typeface="Times New Roman" pitchFamily="18" charset="0"/>
                <a:cs typeface="Times New Roman" pitchFamily="18" charset="0"/>
              </a:rPr>
              <a:t>Gas welding</a:t>
            </a:r>
          </a:p>
          <a:p>
            <a:pPr marL="571500" indent="-571500">
              <a:buFont typeface="+mj-lt"/>
              <a:buAutoNum type="romanLcPeriod"/>
            </a:pPr>
            <a:r>
              <a:rPr lang="en-US" dirty="0" smtClean="0">
                <a:latin typeface="Times New Roman" pitchFamily="18" charset="0"/>
                <a:cs typeface="Times New Roman" pitchFamily="18" charset="0"/>
              </a:rPr>
              <a:t>Electron beam welding</a:t>
            </a:r>
          </a:p>
          <a:p>
            <a:pPr marL="571500" indent="-571500">
              <a:buFont typeface="+mj-lt"/>
              <a:buAutoNum type="romanLcPeriod"/>
            </a:pPr>
            <a:r>
              <a:rPr lang="en-US" dirty="0" err="1" smtClean="0">
                <a:latin typeface="Times New Roman" pitchFamily="18" charset="0"/>
                <a:cs typeface="Times New Roman" pitchFamily="18" charset="0"/>
              </a:rPr>
              <a:t>Electrogas</a:t>
            </a:r>
            <a:r>
              <a:rPr lang="en-US" dirty="0" smtClean="0">
                <a:latin typeface="Times New Roman" pitchFamily="18" charset="0"/>
                <a:cs typeface="Times New Roman" pitchFamily="18" charset="0"/>
              </a:rPr>
              <a:t> welding</a:t>
            </a:r>
          </a:p>
          <a:p>
            <a:pPr marL="571500" indent="-571500">
              <a:buFont typeface="+mj-lt"/>
              <a:buAutoNum type="romanLcPeriod"/>
            </a:pPr>
            <a:r>
              <a:rPr lang="en-US" dirty="0" smtClean="0">
                <a:latin typeface="Times New Roman" pitchFamily="18" charset="0"/>
                <a:cs typeface="Times New Roman" pitchFamily="18" charset="0"/>
              </a:rPr>
              <a:t>Carbon arc welding </a:t>
            </a:r>
            <a:endParaRPr lang="en-US"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dirty="0" smtClean="0">
                <a:latin typeface="Times New Roman" pitchFamily="18" charset="0"/>
                <a:cs typeface="Times New Roman" pitchFamily="18" charset="0"/>
              </a:rPr>
              <a:t>2. Non-fusion welding:</a:t>
            </a:r>
          </a:p>
          <a:p>
            <a:r>
              <a:rPr lang="en-US" dirty="0" smtClean="0">
                <a:latin typeface="Times New Roman" pitchFamily="18" charset="0"/>
                <a:cs typeface="Times New Roman" pitchFamily="18" charset="0"/>
              </a:rPr>
              <a:t>In this type of welding the metals to be welded together need not be melted. Examples o0f non fusion welding are as follows:</a:t>
            </a:r>
          </a:p>
          <a:p>
            <a:pPr marL="514350" indent="-514350">
              <a:buFont typeface="+mj-lt"/>
              <a:buAutoNum type="arabicPeriod"/>
            </a:pPr>
            <a:r>
              <a:rPr lang="en-US" dirty="0" smtClean="0">
                <a:latin typeface="Times New Roman" pitchFamily="18" charset="0"/>
                <a:cs typeface="Times New Roman" pitchFamily="18" charset="0"/>
              </a:rPr>
              <a:t>Resistance welding</a:t>
            </a:r>
          </a:p>
          <a:p>
            <a:pPr marL="514350" indent="-514350">
              <a:buFont typeface="+mj-lt"/>
              <a:buAutoNum type="arabicPeriod"/>
            </a:pPr>
            <a:r>
              <a:rPr lang="en-US" dirty="0" smtClean="0">
                <a:latin typeface="Times New Roman" pitchFamily="18" charset="0"/>
                <a:cs typeface="Times New Roman" pitchFamily="18" charset="0"/>
              </a:rPr>
              <a:t>Gas non fusion welding</a:t>
            </a:r>
          </a:p>
          <a:p>
            <a:pPr marL="514350" indent="-514350">
              <a:buFont typeface="+mj-lt"/>
              <a:buAutoNum type="arabicPeriod"/>
            </a:pPr>
            <a:r>
              <a:rPr lang="en-US" dirty="0" smtClean="0">
                <a:latin typeface="Times New Roman" pitchFamily="18" charset="0"/>
                <a:cs typeface="Times New Roman" pitchFamily="18" charset="0"/>
              </a:rPr>
              <a:t>Ultrasound welding</a:t>
            </a:r>
          </a:p>
          <a:p>
            <a:pPr marL="514350" indent="-514350">
              <a:buFont typeface="+mj-lt"/>
              <a:buAutoNum type="arabicPeriod"/>
            </a:pPr>
            <a:r>
              <a:rPr lang="en-US" dirty="0" smtClean="0">
                <a:latin typeface="Times New Roman" pitchFamily="18" charset="0"/>
                <a:cs typeface="Times New Roman" pitchFamily="18" charset="0"/>
              </a:rPr>
              <a:t>Friction welding </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Arc welding</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r>
              <a:rPr lang="en-US" dirty="0" smtClean="0"/>
              <a:t>The electrodes used for this welding are made up of carbon or graphite.</a:t>
            </a:r>
          </a:p>
          <a:p>
            <a:r>
              <a:rPr lang="en-US" dirty="0" smtClean="0"/>
              <a:t> An electric arc is struck when the short-</a:t>
            </a:r>
            <a:r>
              <a:rPr lang="en-US" dirty="0" err="1" smtClean="0"/>
              <a:t>ciruited</a:t>
            </a:r>
            <a:r>
              <a:rPr lang="en-US" dirty="0" smtClean="0"/>
              <a:t> electrodes are separated a little bit.</a:t>
            </a:r>
          </a:p>
          <a:p>
            <a:r>
              <a:rPr lang="en-US" dirty="0" smtClean="0"/>
              <a:t> In the process of withdrawing the electrodes apart, the area of contact of electrodes first reduces which increases the resistance producing large localized heat and then on actual separation of electrodes, arc is struck.</a:t>
            </a:r>
          </a:p>
          <a:p>
            <a:r>
              <a:rPr lang="en-US" dirty="0" smtClean="0"/>
              <a:t> Due to high temperature of arc, electrode melts and weld is produced. 	</a:t>
            </a:r>
          </a:p>
          <a:p>
            <a:pPr>
              <a:buNone/>
            </a:pPr>
            <a:r>
              <a:rPr lang="en-US" dirty="0" smtClean="0"/>
              <a:t>	</a:t>
            </a:r>
          </a:p>
          <a:p>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Classification of arc welding:</a:t>
            </a:r>
          </a:p>
          <a:p>
            <a:pPr marL="514350" indent="-514350">
              <a:buFont typeface="+mj-lt"/>
              <a:buAutoNum type="arabicPeriod"/>
            </a:pPr>
            <a:r>
              <a:rPr lang="en-US" dirty="0" smtClean="0"/>
              <a:t>Metal arc welding</a:t>
            </a:r>
          </a:p>
          <a:p>
            <a:pPr marL="514350" indent="-514350">
              <a:buFont typeface="+mj-lt"/>
              <a:buAutoNum type="arabicPeriod"/>
            </a:pPr>
            <a:r>
              <a:rPr lang="en-US" dirty="0" smtClean="0"/>
              <a:t>Carbon arc welding</a:t>
            </a:r>
          </a:p>
          <a:p>
            <a:pPr marL="514350" indent="-514350">
              <a:buFont typeface="+mj-lt"/>
              <a:buAutoNum type="arabicPeriod"/>
            </a:pPr>
            <a:r>
              <a:rPr lang="en-US" dirty="0" smtClean="0"/>
              <a:t>Atomic hydrogen welding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buAutoNum type="arabicPeriod"/>
            </a:pPr>
            <a:r>
              <a:rPr lang="en-US" dirty="0" smtClean="0"/>
              <a:t>Metal arc welding:</a:t>
            </a:r>
          </a:p>
          <a:p>
            <a:pPr marL="514350" indent="-514350"/>
            <a:r>
              <a:rPr lang="en-US" dirty="0" smtClean="0"/>
              <a:t>In this type, the welding electrode itself is made up of the filler metal.</a:t>
            </a:r>
          </a:p>
          <a:p>
            <a:pPr marL="514350" indent="-514350"/>
            <a:r>
              <a:rPr lang="en-US" dirty="0" smtClean="0"/>
              <a:t>At  the time of welding the current flows through the welding electrode, arc, work piece to earth.</a:t>
            </a:r>
          </a:p>
          <a:p>
            <a:pPr marL="514350" indent="-514350"/>
            <a:r>
              <a:rPr lang="en-US" dirty="0" smtClean="0"/>
              <a:t>It is possible to use ac or dc supply.</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p:cNvPicPr>
            <a:picLocks noGrp="1" noChangeAspect="1" noChangeArrowheads="1"/>
          </p:cNvPicPr>
          <p:nvPr>
            <p:ph idx="1"/>
          </p:nvPr>
        </p:nvPicPr>
        <p:blipFill>
          <a:blip r:embed="rId2" cstate="print"/>
          <a:srcRect/>
          <a:stretch>
            <a:fillRect/>
          </a:stretch>
        </p:blipFill>
        <p:spPr bwMode="auto">
          <a:xfrm>
            <a:off x="2133600" y="2639219"/>
            <a:ext cx="4876800" cy="2447925"/>
          </a:xfrm>
          <a:prstGeom prst="rect">
            <a:avLst/>
          </a:prstGeom>
          <a:noFill/>
          <a:ln w="9525">
            <a:noFill/>
            <a:miter lim="800000"/>
            <a:headEnd/>
            <a:tailEnd/>
          </a:ln>
        </p:spPr>
      </p:pic>
      <p:sp>
        <p:nvSpPr>
          <p:cNvPr id="5" name="TextBox 4"/>
          <p:cNvSpPr txBox="1"/>
          <p:nvPr/>
        </p:nvSpPr>
        <p:spPr>
          <a:xfrm>
            <a:off x="2057400" y="5181600"/>
            <a:ext cx="5105400" cy="381000"/>
          </a:xfrm>
          <a:prstGeom prst="rect">
            <a:avLst/>
          </a:prstGeom>
          <a:noFill/>
        </p:spPr>
        <p:txBody>
          <a:bodyPr wrap="square" rtlCol="0">
            <a:spAutoFit/>
          </a:bodyPr>
          <a:lstStyle/>
          <a:p>
            <a:pPr algn="ctr"/>
            <a:r>
              <a:rPr lang="en-US" b="1" dirty="0" smtClean="0">
                <a:latin typeface="Times New Roman" pitchFamily="18" charset="0"/>
                <a:cs typeface="Times New Roman" pitchFamily="18" charset="0"/>
              </a:rPr>
              <a:t>Fig.(1): metal arc welding</a:t>
            </a:r>
            <a:endParaRPr lang="en-US" b="1"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pPr>
              <a:buNone/>
            </a:pPr>
            <a:r>
              <a:rPr lang="en-US" dirty="0" smtClean="0">
                <a:latin typeface="Times New Roman" pitchFamily="18" charset="0"/>
                <a:cs typeface="Times New Roman" pitchFamily="18" charset="0"/>
              </a:rPr>
              <a:t>2. Carbon arc welding:</a:t>
            </a:r>
          </a:p>
          <a:p>
            <a:r>
              <a:rPr lang="en-US" dirty="0" smtClean="0">
                <a:latin typeface="Times New Roman" pitchFamily="18" charset="0"/>
                <a:cs typeface="Times New Roman" pitchFamily="18" charset="0"/>
              </a:rPr>
              <a:t>The electrodes used in this system are of carbon or graphite. The supply voltage should be dc.</a:t>
            </a:r>
          </a:p>
          <a:p>
            <a:r>
              <a:rPr lang="en-US" dirty="0" smtClean="0">
                <a:latin typeface="Times New Roman" pitchFamily="18" charset="0"/>
                <a:cs typeface="Times New Roman" pitchFamily="18" charset="0"/>
              </a:rPr>
              <a:t>The work piece to be welded is connected to positive end of the supply and the carbon electrode is connected to the negative end.</a:t>
            </a:r>
          </a:p>
          <a:p>
            <a:r>
              <a:rPr lang="en-US" dirty="0" smtClean="0">
                <a:latin typeface="Times New Roman" pitchFamily="18" charset="0"/>
                <a:cs typeface="Times New Roman" pitchFamily="18" charset="0"/>
              </a:rPr>
              <a:t>Huge current of the order of 800 to 1000 A are drawn from the dc supply at the time of welding.</a:t>
            </a:r>
            <a:endParaRPr lang="en-US" dirty="0">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arbon welding.png"/>
          <p:cNvPicPr>
            <a:picLocks noGrp="1" noChangeAspect="1"/>
          </p:cNvPicPr>
          <p:nvPr>
            <p:ph idx="1"/>
          </p:nvPr>
        </p:nvPicPr>
        <p:blipFill>
          <a:blip r:embed="rId2" cstate="print"/>
          <a:srcRect t="11785" b="5717"/>
          <a:stretch>
            <a:fillRect/>
          </a:stretch>
        </p:blipFill>
        <p:spPr>
          <a:xfrm>
            <a:off x="1752601" y="2133600"/>
            <a:ext cx="5715000" cy="3733800"/>
          </a:xfrm>
        </p:spPr>
      </p:pic>
      <p:sp>
        <p:nvSpPr>
          <p:cNvPr id="6" name="TextBox 5"/>
          <p:cNvSpPr txBox="1"/>
          <p:nvPr/>
        </p:nvSpPr>
        <p:spPr>
          <a:xfrm>
            <a:off x="2438400" y="5867400"/>
            <a:ext cx="4648200" cy="369332"/>
          </a:xfrm>
          <a:prstGeom prst="rect">
            <a:avLst/>
          </a:prstGeom>
          <a:noFill/>
        </p:spPr>
        <p:txBody>
          <a:bodyPr wrap="square" rtlCol="0">
            <a:spAutoFit/>
          </a:bodyPr>
          <a:lstStyle/>
          <a:p>
            <a:pPr algn="ctr"/>
            <a:r>
              <a:rPr lang="en-US" b="1" dirty="0" smtClean="0">
                <a:latin typeface="Times New Roman" pitchFamily="18" charset="0"/>
                <a:cs typeface="Times New Roman" pitchFamily="18" charset="0"/>
              </a:rPr>
              <a:t>Fig.(2): carbon arc welding</a:t>
            </a:r>
            <a:endParaRPr lang="en-US" b="1"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a:buNone/>
            </a:pPr>
            <a:r>
              <a:rPr lang="en-US" dirty="0" smtClean="0">
                <a:latin typeface="Times New Roman" pitchFamily="18" charset="0"/>
                <a:cs typeface="Times New Roman" pitchFamily="18" charset="0"/>
              </a:rPr>
              <a:t>3. Atomic hydrogen welding:</a:t>
            </a:r>
          </a:p>
          <a:p>
            <a:r>
              <a:rPr lang="en-US" dirty="0" smtClean="0">
                <a:latin typeface="Times New Roman" pitchFamily="18" charset="0"/>
                <a:cs typeface="Times New Roman" pitchFamily="18" charset="0"/>
              </a:rPr>
              <a:t>In this method, the tungsten electrodes are kept in the hydrogen atmosphere.</a:t>
            </a:r>
          </a:p>
          <a:p>
            <a:r>
              <a:rPr lang="en-US" dirty="0" smtClean="0">
                <a:latin typeface="Times New Roman" pitchFamily="18" charset="0"/>
                <a:cs typeface="Times New Roman" pitchFamily="18" charset="0"/>
              </a:rPr>
              <a:t>The arcing takes place between the two tungsten electrodes.</a:t>
            </a:r>
          </a:p>
          <a:p>
            <a:r>
              <a:rPr lang="en-US" dirty="0" smtClean="0">
                <a:latin typeface="Times New Roman" pitchFamily="18" charset="0"/>
                <a:cs typeface="Times New Roman" pitchFamily="18" charset="0"/>
              </a:rPr>
              <a:t>Hydrogen acts as an agent which </a:t>
            </a:r>
            <a:r>
              <a:rPr lang="en-US" dirty="0" err="1" smtClean="0">
                <a:latin typeface="Times New Roman" pitchFamily="18" charset="0"/>
                <a:cs typeface="Times New Roman" pitchFamily="18" charset="0"/>
              </a:rPr>
              <a:t>atomises</a:t>
            </a:r>
            <a:r>
              <a:rPr lang="en-US" dirty="0" smtClean="0">
                <a:latin typeface="Times New Roman" pitchFamily="18" charset="0"/>
                <a:cs typeface="Times New Roman" pitchFamily="18" charset="0"/>
              </a:rPr>
              <a:t> and maintains the arc between the electrodes independent of the work pieces to be welded.</a:t>
            </a:r>
          </a:p>
          <a:p>
            <a:r>
              <a:rPr lang="en-US" dirty="0" smtClean="0">
                <a:latin typeface="Times New Roman" pitchFamily="18" charset="0"/>
                <a:cs typeface="Times New Roman" pitchFamily="18" charset="0"/>
              </a:rPr>
              <a:t>The hydrogen acts in two fold manner, as a cooling agent as well as a protective screen.</a:t>
            </a:r>
          </a:p>
          <a:p>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Introduction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906963"/>
          </a:xfrm>
        </p:spPr>
        <p:txBody>
          <a:bodyPr>
            <a:noAutofit/>
          </a:bodyPr>
          <a:lstStyle/>
          <a:p>
            <a:r>
              <a:rPr lang="en-US" sz="2300" dirty="0" smtClean="0">
                <a:latin typeface="Times New Roman" pitchFamily="18" charset="0"/>
                <a:cs typeface="Times New Roman" pitchFamily="18" charset="0"/>
              </a:rPr>
              <a:t>Electrical energy is utilized in many forms. Driving load by electric motor is one such application.</a:t>
            </a:r>
          </a:p>
          <a:p>
            <a:r>
              <a:rPr lang="en-US" sz="2300" dirty="0" smtClean="0">
                <a:latin typeface="Times New Roman" pitchFamily="18" charset="0"/>
                <a:cs typeface="Times New Roman" pitchFamily="18" charset="0"/>
              </a:rPr>
              <a:t>Electric drives are quick to start, have high efficiency and the speed can be easily controlled.</a:t>
            </a:r>
          </a:p>
          <a:p>
            <a:r>
              <a:rPr lang="en-US" sz="2300" dirty="0" smtClean="0">
                <a:latin typeface="Times New Roman" pitchFamily="18" charset="0"/>
                <a:cs typeface="Times New Roman" pitchFamily="18" charset="0"/>
              </a:rPr>
              <a:t>Different motors have different characteristics and depending upon load characteristics, the motor with suitable characteristics can be chosen for a particular applications.</a:t>
            </a:r>
          </a:p>
          <a:p>
            <a:r>
              <a:rPr lang="en-US" sz="2300" dirty="0" smtClean="0">
                <a:latin typeface="Times New Roman" pitchFamily="18" charset="0"/>
                <a:cs typeface="Times New Roman" pitchFamily="18" charset="0"/>
              </a:rPr>
              <a:t>Hence electric drives are widely preferred over other types of mechanical drives.</a:t>
            </a:r>
          </a:p>
          <a:p>
            <a:r>
              <a:rPr lang="en-US" sz="2300" dirty="0" smtClean="0">
                <a:latin typeface="Times New Roman" pitchFamily="18" charset="0"/>
                <a:cs typeface="Times New Roman" pitchFamily="18" charset="0"/>
              </a:rPr>
              <a:t>But while selecting a motor for a particular drive many factors are required to be considered.</a:t>
            </a:r>
          </a:p>
          <a:p>
            <a:r>
              <a:rPr lang="en-US" sz="2300" dirty="0" smtClean="0">
                <a:latin typeface="Times New Roman" pitchFamily="18" charset="0"/>
                <a:cs typeface="Times New Roman" pitchFamily="18" charset="0"/>
              </a:rPr>
              <a:t>All the desired properties are never available in one type of motor. But the motor which fulfills majority requirements should be selected.</a:t>
            </a:r>
            <a:endParaRPr lang="en-US" sz="2300" dirty="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2057400"/>
            <a:ext cx="6096000" cy="1446550"/>
          </a:xfrm>
          <a:prstGeom prst="rect">
            <a:avLst/>
          </a:prstGeom>
          <a:noFill/>
        </p:spPr>
        <p:txBody>
          <a:bodyPr wrap="square" rtlCol="0">
            <a:spAutoFit/>
          </a:bodyPr>
          <a:lstStyle/>
          <a:p>
            <a:pPr algn="ctr"/>
            <a:r>
              <a:rPr lang="en-US" sz="4400" b="1" dirty="0" smtClean="0">
                <a:latin typeface="Times New Roman" pitchFamily="18" charset="0"/>
                <a:cs typeface="Times New Roman" pitchFamily="18" charset="0"/>
              </a:rPr>
              <a:t>Electrometallurgical &amp; Electro Agro Systems</a:t>
            </a:r>
            <a:endParaRPr lang="en-US" sz="4400" b="1"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Effects Of Electric Current</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There are various types of effects of electric current as follows:</a:t>
            </a:r>
          </a:p>
          <a:p>
            <a:pPr marL="514350" indent="-514350">
              <a:buAutoNum type="arabicPeriod"/>
            </a:pPr>
            <a:r>
              <a:rPr lang="en-US" dirty="0" smtClean="0">
                <a:latin typeface="Times New Roman" pitchFamily="18" charset="0"/>
                <a:cs typeface="Times New Roman" pitchFamily="18" charset="0"/>
              </a:rPr>
              <a:t>The magnetic effects</a:t>
            </a:r>
          </a:p>
          <a:p>
            <a:pPr marL="514350" indent="-514350">
              <a:buAutoNum type="arabicPeriod"/>
            </a:pPr>
            <a:r>
              <a:rPr lang="en-US" dirty="0" smtClean="0">
                <a:latin typeface="Times New Roman" pitchFamily="18" charset="0"/>
                <a:cs typeface="Times New Roman" pitchFamily="18" charset="0"/>
              </a:rPr>
              <a:t>The chemical effects</a:t>
            </a:r>
          </a:p>
          <a:p>
            <a:pPr marL="514350" indent="-514350">
              <a:buAutoNum type="arabicPeriod"/>
            </a:pPr>
            <a:r>
              <a:rPr lang="en-US" dirty="0" smtClean="0">
                <a:latin typeface="Times New Roman" pitchFamily="18" charset="0"/>
                <a:cs typeface="Times New Roman" pitchFamily="18" charset="0"/>
              </a:rPr>
              <a:t>The heating effects</a:t>
            </a:r>
            <a:endParaRPr lang="en-US"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The Chemical Effects of Electric Current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en-US" dirty="0" smtClean="0">
                <a:latin typeface="Times New Roman" pitchFamily="18" charset="0"/>
                <a:cs typeface="Times New Roman" pitchFamily="18" charset="0"/>
              </a:rPr>
              <a:t>Whenever a dc current is passed through a chemical solution, the solution is decomposed into its constituent substances.</a:t>
            </a:r>
          </a:p>
          <a:p>
            <a:r>
              <a:rPr lang="en-US" dirty="0" smtClean="0">
                <a:latin typeface="Times New Roman" pitchFamily="18" charset="0"/>
                <a:cs typeface="Times New Roman" pitchFamily="18" charset="0"/>
              </a:rPr>
              <a:t>This process is called as the chemical effect of the electric current.</a:t>
            </a:r>
          </a:p>
          <a:p>
            <a:r>
              <a:rPr lang="en-US" dirty="0" smtClean="0">
                <a:latin typeface="Times New Roman" pitchFamily="18" charset="0"/>
                <a:cs typeface="Times New Roman" pitchFamily="18" charset="0"/>
              </a:rPr>
              <a:t>The chemical effect of current is used in the following applications:</a:t>
            </a:r>
          </a:p>
          <a:p>
            <a:pPr marL="514350" indent="-514350">
              <a:buFont typeface="+mj-lt"/>
              <a:buAutoNum type="arabicPeriod"/>
            </a:pPr>
            <a:r>
              <a:rPr lang="en-US" dirty="0" smtClean="0">
                <a:latin typeface="Times New Roman" pitchFamily="18" charset="0"/>
                <a:cs typeface="Times New Roman" pitchFamily="18" charset="0"/>
              </a:rPr>
              <a:t>For extracting metals from their ores.</a:t>
            </a:r>
          </a:p>
          <a:p>
            <a:pPr marL="514350" indent="-514350">
              <a:buFont typeface="+mj-lt"/>
              <a:buAutoNum type="arabicPeriod"/>
            </a:pPr>
            <a:r>
              <a:rPr lang="en-US" dirty="0" smtClean="0">
                <a:latin typeface="Times New Roman" pitchFamily="18" charset="0"/>
                <a:cs typeface="Times New Roman" pitchFamily="18" charset="0"/>
              </a:rPr>
              <a:t>For </a:t>
            </a:r>
            <a:r>
              <a:rPr lang="en-US" dirty="0" err="1" smtClean="0">
                <a:latin typeface="Times New Roman" pitchFamily="18" charset="0"/>
                <a:cs typeface="Times New Roman" pitchFamily="18" charset="0"/>
              </a:rPr>
              <a:t>electrodeposition</a:t>
            </a:r>
            <a:r>
              <a:rPr lang="en-US" dirty="0" smtClean="0">
                <a:latin typeface="Times New Roman" pitchFamily="18" charset="0"/>
                <a:cs typeface="Times New Roman" pitchFamily="18" charset="0"/>
              </a:rPr>
              <a:t> of metals.(electroplating)</a:t>
            </a:r>
          </a:p>
          <a:p>
            <a:pPr marL="514350" indent="-514350">
              <a:buFont typeface="+mj-lt"/>
              <a:buAutoNum type="arabicPeriod"/>
            </a:pPr>
            <a:r>
              <a:rPr lang="en-US" dirty="0" smtClean="0">
                <a:latin typeface="Times New Roman" pitchFamily="18" charset="0"/>
                <a:cs typeface="Times New Roman" pitchFamily="18" charset="0"/>
              </a:rPr>
              <a:t>For refining of metals etc.</a:t>
            </a:r>
          </a:p>
          <a:p>
            <a:pPr marL="514350" indent="-514350"/>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electrodeposition</a:t>
            </a:r>
            <a:r>
              <a:rPr lang="en-US" dirty="0" smtClean="0">
                <a:latin typeface="Times New Roman" pitchFamily="18" charset="0"/>
                <a:cs typeface="Times New Roman" pitchFamily="18" charset="0"/>
              </a:rPr>
              <a:t> process of metals is used for electroplating and electrotyping.</a:t>
            </a:r>
            <a:endParaRPr lang="en-US"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Electrolytes:</a:t>
            </a:r>
          </a:p>
          <a:p>
            <a:pPr>
              <a:buNone/>
            </a:pPr>
            <a:r>
              <a:rPr lang="en-US" dirty="0" smtClean="0">
                <a:latin typeface="Times New Roman" pitchFamily="18" charset="0"/>
                <a:cs typeface="Times New Roman" pitchFamily="18" charset="0"/>
              </a:rPr>
              <a:t>		Electrolytes are the liquids which allow the electric current to pass through them. Such a current flow results is some chemical changes in the electrolyte.</a:t>
            </a:r>
          </a:p>
          <a:p>
            <a:r>
              <a:rPr lang="en-US" dirty="0" smtClean="0">
                <a:latin typeface="Times New Roman" pitchFamily="18" charset="0"/>
                <a:cs typeface="Times New Roman" pitchFamily="18" charset="0"/>
              </a:rPr>
              <a:t>Ionization:</a:t>
            </a:r>
          </a:p>
          <a:p>
            <a:pPr>
              <a:buNone/>
            </a:pPr>
            <a:r>
              <a:rPr lang="en-US" dirty="0" smtClean="0">
                <a:latin typeface="Times New Roman" pitchFamily="18" charset="0"/>
                <a:cs typeface="Times New Roman" pitchFamily="18" charset="0"/>
              </a:rPr>
              <a:t>		Ionization is the process in which the molecules are split into positive and negative ions.</a:t>
            </a:r>
            <a:endParaRPr lang="en-US"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Electrolysis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Times New Roman" pitchFamily="18" charset="0"/>
                <a:cs typeface="Times New Roman" pitchFamily="18" charset="0"/>
              </a:rPr>
              <a:t>Fig.(1) shows the process of electrolysis.</a:t>
            </a:r>
          </a:p>
          <a:p>
            <a:r>
              <a:rPr lang="en-US" dirty="0" smtClean="0">
                <a:latin typeface="Times New Roman" pitchFamily="18" charset="0"/>
                <a:cs typeface="Times New Roman" pitchFamily="18" charset="0"/>
              </a:rPr>
              <a:t>The electrolyte is prepared by mixing the copper </a:t>
            </a:r>
            <a:r>
              <a:rPr lang="en-US" dirty="0" err="1" smtClean="0">
                <a:latin typeface="Times New Roman" pitchFamily="18" charset="0"/>
                <a:cs typeface="Times New Roman" pitchFamily="18" charset="0"/>
              </a:rPr>
              <a:t>sulphate</a:t>
            </a:r>
            <a:r>
              <a:rPr lang="en-US" dirty="0" smtClean="0">
                <a:latin typeface="Times New Roman" pitchFamily="18" charset="0"/>
                <a:cs typeface="Times New Roman" pitchFamily="18" charset="0"/>
              </a:rPr>
              <a:t> in water. Then, the molecules of CuSO</a:t>
            </a:r>
            <a:r>
              <a:rPr lang="en-US" baseline="-25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are dissociated into positive copper (Cu) ions and negative </a:t>
            </a:r>
            <a:r>
              <a:rPr lang="en-US" dirty="0" err="1" smtClean="0">
                <a:latin typeface="Times New Roman" pitchFamily="18" charset="0"/>
                <a:cs typeface="Times New Roman" pitchFamily="18" charset="0"/>
              </a:rPr>
              <a:t>sulphate</a:t>
            </a:r>
            <a:r>
              <a:rPr lang="en-US" dirty="0" smtClean="0">
                <a:latin typeface="Times New Roman" pitchFamily="18" charset="0"/>
                <a:cs typeface="Times New Roman" pitchFamily="18" charset="0"/>
              </a:rPr>
              <a:t> (SO</a:t>
            </a:r>
            <a:r>
              <a:rPr lang="en-US" baseline="-25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ions.</a:t>
            </a:r>
          </a:p>
          <a:p>
            <a:r>
              <a:rPr lang="en-US" dirty="0" smtClean="0">
                <a:latin typeface="Times New Roman" pitchFamily="18" charset="0"/>
                <a:cs typeface="Times New Roman" pitchFamily="18" charset="0"/>
              </a:rPr>
              <a:t>These ions start moving in the electrolyte.</a:t>
            </a:r>
          </a:p>
          <a:p>
            <a:r>
              <a:rPr lang="en-US" dirty="0" smtClean="0">
                <a:latin typeface="Times New Roman" pitchFamily="18" charset="0"/>
                <a:cs typeface="Times New Roman" pitchFamily="18" charset="0"/>
              </a:rPr>
              <a:t>If two electrodes with an external battery connected between them as shown in fig.(1) dipped into electrolyte, Cu ions attracted towards negative electrode and SO</a:t>
            </a:r>
            <a:r>
              <a:rPr lang="en-US" baseline="-25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ions attracts towards positive electrode.</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sulphate</a:t>
            </a:r>
            <a:r>
              <a:rPr lang="en-US" dirty="0" smtClean="0">
                <a:latin typeface="Times New Roman" pitchFamily="18" charset="0"/>
                <a:cs typeface="Times New Roman" pitchFamily="18" charset="0"/>
              </a:rPr>
              <a:t> ions then react with water to form </a:t>
            </a:r>
            <a:r>
              <a:rPr lang="en-US" dirty="0" err="1" smtClean="0">
                <a:latin typeface="Times New Roman" pitchFamily="18" charset="0"/>
                <a:cs typeface="Times New Roman" pitchFamily="18" charset="0"/>
              </a:rPr>
              <a:t>sulphuric</a:t>
            </a:r>
            <a:r>
              <a:rPr lang="en-US" dirty="0" smtClean="0">
                <a:latin typeface="Times New Roman" pitchFamily="18" charset="0"/>
                <a:cs typeface="Times New Roman" pitchFamily="18" charset="0"/>
              </a:rPr>
              <a:t> acid and oxygen is liberated at the positive electrode.</a:t>
            </a:r>
          </a:p>
          <a:p>
            <a:pPr>
              <a:buNone/>
            </a:pPr>
            <a:r>
              <a:rPr lang="en-US" dirty="0" smtClean="0">
                <a:latin typeface="Times New Roman" pitchFamily="18" charset="0"/>
                <a:cs typeface="Times New Roman" pitchFamily="18" charset="0"/>
              </a:rPr>
              <a:t>             2 SO</a:t>
            </a:r>
            <a:r>
              <a:rPr lang="en-US" baseline="-25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+ 2 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O = 2 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SO</a:t>
            </a:r>
            <a:r>
              <a:rPr lang="en-US" baseline="-25000" dirty="0" smtClean="0">
                <a:latin typeface="Times New Roman" pitchFamily="18" charset="0"/>
                <a:cs typeface="Times New Roman" pitchFamily="18" charset="0"/>
              </a:rPr>
              <a:t>4</a:t>
            </a:r>
            <a:r>
              <a:rPr lang="en-US" dirty="0" smtClean="0">
                <a:latin typeface="Times New Roman" pitchFamily="18" charset="0"/>
                <a:cs typeface="Times New Roman" pitchFamily="18" charset="0"/>
              </a:rPr>
              <a:t> + O</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 Thus due to the passage of dc current, the electrolyte will get decomposed. This process is called as electrolysis.     </a:t>
            </a:r>
            <a:endParaRPr lang="en-US" dirty="0">
              <a:latin typeface="Times New Roman" pitchFamily="18" charset="0"/>
              <a:cs typeface="Times New Roman" pitchFamily="18" charset="0"/>
            </a:endParaRPr>
          </a:p>
        </p:txBody>
      </p:sp>
      <p:cxnSp>
        <p:nvCxnSpPr>
          <p:cNvPr id="12" name="Straight Arrow Connector 11"/>
          <p:cNvCxnSpPr/>
          <p:nvPr/>
        </p:nvCxnSpPr>
        <p:spPr>
          <a:xfrm flipV="1">
            <a:off x="6629400" y="3276600"/>
            <a:ext cx="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electrolysis.png"/>
          <p:cNvPicPr>
            <a:picLocks noGrp="1" noChangeAspect="1"/>
          </p:cNvPicPr>
          <p:nvPr>
            <p:ph idx="1"/>
          </p:nvPr>
        </p:nvPicPr>
        <p:blipFill>
          <a:blip r:embed="rId2" cstate="print"/>
          <a:stretch>
            <a:fillRect/>
          </a:stretch>
        </p:blipFill>
        <p:spPr>
          <a:xfrm>
            <a:off x="1828800" y="1981200"/>
            <a:ext cx="5562600" cy="3657599"/>
          </a:xfrm>
        </p:spPr>
      </p:pic>
      <p:sp>
        <p:nvSpPr>
          <p:cNvPr id="5" name="TextBox 4"/>
          <p:cNvSpPr txBox="1"/>
          <p:nvPr/>
        </p:nvSpPr>
        <p:spPr>
          <a:xfrm>
            <a:off x="2362200" y="5791200"/>
            <a:ext cx="4572000" cy="381000"/>
          </a:xfrm>
          <a:prstGeom prst="rect">
            <a:avLst/>
          </a:prstGeom>
          <a:noFill/>
        </p:spPr>
        <p:txBody>
          <a:bodyPr wrap="square" rtlCol="0">
            <a:spAutoFit/>
          </a:bodyPr>
          <a:lstStyle/>
          <a:p>
            <a:pPr algn="ctr"/>
            <a:r>
              <a:rPr lang="en-US" b="1" dirty="0" smtClean="0">
                <a:latin typeface="Times New Roman" pitchFamily="18" charset="0"/>
                <a:cs typeface="Times New Roman" pitchFamily="18" charset="0"/>
              </a:rPr>
              <a:t>Fig.(1): Electrolysis</a:t>
            </a:r>
            <a:endParaRPr lang="en-US" b="1"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Applications of electrolysis:</a:t>
            </a:r>
          </a:p>
          <a:p>
            <a:pPr marL="514350" indent="-514350">
              <a:buFont typeface="+mj-lt"/>
              <a:buAutoNum type="arabicPeriod"/>
            </a:pPr>
            <a:r>
              <a:rPr lang="en-US" dirty="0" smtClean="0">
                <a:latin typeface="Times New Roman" pitchFamily="18" charset="0"/>
                <a:cs typeface="Times New Roman" pitchFamily="18" charset="0"/>
              </a:rPr>
              <a:t>For </a:t>
            </a:r>
            <a:r>
              <a:rPr lang="en-US" dirty="0" err="1" smtClean="0">
                <a:latin typeface="Times New Roman" pitchFamily="18" charset="0"/>
                <a:cs typeface="Times New Roman" pitchFamily="18" charset="0"/>
              </a:rPr>
              <a:t>electrodeposition</a:t>
            </a:r>
            <a:r>
              <a:rPr lang="en-US" dirty="0" smtClean="0">
                <a:latin typeface="Times New Roman" pitchFamily="18" charset="0"/>
                <a:cs typeface="Times New Roman" pitchFamily="18" charset="0"/>
              </a:rPr>
              <a:t> of metals (electroplating)</a:t>
            </a:r>
          </a:p>
          <a:p>
            <a:pPr marL="514350" indent="-514350">
              <a:buFont typeface="+mj-lt"/>
              <a:buAutoNum type="arabicPeriod"/>
            </a:pPr>
            <a:r>
              <a:rPr lang="en-US" dirty="0" smtClean="0">
                <a:latin typeface="Times New Roman" pitchFamily="18" charset="0"/>
                <a:cs typeface="Times New Roman" pitchFamily="18" charset="0"/>
              </a:rPr>
              <a:t>For refining of metals.</a:t>
            </a:r>
          </a:p>
          <a:p>
            <a:pPr marL="514350" indent="-514350">
              <a:buFont typeface="+mj-lt"/>
              <a:buAutoNum type="arabicPeriod"/>
            </a:pPr>
            <a:r>
              <a:rPr lang="en-US" dirty="0" smtClean="0">
                <a:latin typeface="Times New Roman" pitchFamily="18" charset="0"/>
                <a:cs typeface="Times New Roman" pitchFamily="18" charset="0"/>
              </a:rPr>
              <a:t>For extracting metals from their ores.</a:t>
            </a:r>
            <a:endParaRPr lang="en-US"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Electroplating</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906963"/>
          </a:xfrm>
        </p:spPr>
        <p:txBody>
          <a:bodyPr>
            <a:noAutofit/>
          </a:bodyPr>
          <a:lstStyle/>
          <a:p>
            <a:r>
              <a:rPr lang="en-US" sz="2400" dirty="0" smtClean="0">
                <a:latin typeface="Times New Roman" pitchFamily="18" charset="0"/>
                <a:cs typeface="Times New Roman" pitchFamily="18" charset="0"/>
              </a:rPr>
              <a:t>Electroplating is the process of depositing a layer of some material for protective purposes on the articles of other base metals.</a:t>
            </a:r>
          </a:p>
          <a:p>
            <a:r>
              <a:rPr lang="en-US" sz="2400" dirty="0" smtClean="0">
                <a:latin typeface="Times New Roman" pitchFamily="18" charset="0"/>
                <a:cs typeface="Times New Roman" pitchFamily="18" charset="0"/>
              </a:rPr>
              <a:t>Fig.(1) shows the electroplating process.</a:t>
            </a:r>
          </a:p>
          <a:p>
            <a:r>
              <a:rPr lang="en-US" sz="2400" dirty="0" smtClean="0">
                <a:latin typeface="Times New Roman" pitchFamily="18" charset="0"/>
                <a:cs typeface="Times New Roman" pitchFamily="18" charset="0"/>
              </a:rPr>
              <a:t>Electrolyte is kept is tank which is made up of chemically resistant material like RCC, wood, </a:t>
            </a:r>
            <a:r>
              <a:rPr lang="en-US" sz="2400" dirty="0" err="1" smtClean="0">
                <a:latin typeface="Times New Roman" pitchFamily="18" charset="0"/>
                <a:cs typeface="Times New Roman" pitchFamily="18" charset="0"/>
              </a:rPr>
              <a:t>fibre</a:t>
            </a:r>
            <a:r>
              <a:rPr lang="en-US" sz="2400" dirty="0" smtClean="0">
                <a:latin typeface="Times New Roman" pitchFamily="18" charset="0"/>
                <a:cs typeface="Times New Roman" pitchFamily="18" charset="0"/>
              </a:rPr>
              <a:t> glass etc.</a:t>
            </a:r>
          </a:p>
          <a:p>
            <a:r>
              <a:rPr lang="en-US" sz="2400" dirty="0" smtClean="0">
                <a:latin typeface="Times New Roman" pitchFamily="18" charset="0"/>
                <a:cs typeface="Times New Roman" pitchFamily="18" charset="0"/>
              </a:rPr>
              <a:t>In electrolyte anode and the article to be plated is dipped.</a:t>
            </a:r>
          </a:p>
          <a:p>
            <a:r>
              <a:rPr lang="en-US" sz="2400" dirty="0" smtClean="0">
                <a:latin typeface="Times New Roman" pitchFamily="18" charset="0"/>
                <a:cs typeface="Times New Roman" pitchFamily="18" charset="0"/>
              </a:rPr>
              <a:t>The anode is connected to positive terminal of battery and article to be plated is connected negative terminal of battery.</a:t>
            </a:r>
          </a:p>
          <a:p>
            <a:r>
              <a:rPr lang="en-US" sz="2400" dirty="0" smtClean="0">
                <a:latin typeface="Times New Roman" pitchFamily="18" charset="0"/>
                <a:cs typeface="Times New Roman" pitchFamily="18" charset="0"/>
              </a:rPr>
              <a:t>As soon as external dc supply is turned on, the process of electrolysis will begin.</a:t>
            </a:r>
          </a:p>
          <a:p>
            <a:r>
              <a:rPr lang="en-US" sz="2400" dirty="0" smtClean="0">
                <a:latin typeface="Times New Roman" pitchFamily="18" charset="0"/>
                <a:cs typeface="Times New Roman" pitchFamily="18" charset="0"/>
              </a:rPr>
              <a:t>The anode is made up of metal to be deposited. So it loses the metal and layer of that metal gets </a:t>
            </a:r>
            <a:r>
              <a:rPr lang="en-US" sz="2400" dirty="0" err="1" smtClean="0">
                <a:latin typeface="Times New Roman" pitchFamily="18" charset="0"/>
                <a:cs typeface="Times New Roman" pitchFamily="18" charset="0"/>
              </a:rPr>
              <a:t>depositied</a:t>
            </a:r>
            <a:r>
              <a:rPr lang="en-US" sz="2400" dirty="0" smtClean="0">
                <a:latin typeface="Times New Roman" pitchFamily="18" charset="0"/>
                <a:cs typeface="Times New Roman" pitchFamily="18" charset="0"/>
              </a:rPr>
              <a:t> on the article and the article to be electroplated.</a:t>
            </a:r>
            <a:endParaRPr lang="en-US" sz="2400"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electroplating.jpg"/>
          <p:cNvPicPr>
            <a:picLocks noGrp="1" noChangeAspect="1"/>
          </p:cNvPicPr>
          <p:nvPr>
            <p:ph idx="1"/>
          </p:nvPr>
        </p:nvPicPr>
        <p:blipFill>
          <a:blip r:embed="rId2" cstate="print"/>
          <a:stretch>
            <a:fillRect/>
          </a:stretch>
        </p:blipFill>
        <p:spPr>
          <a:xfrm>
            <a:off x="520700" y="1945481"/>
            <a:ext cx="8102600" cy="38354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smtClean="0">
                <a:latin typeface="Times New Roman" pitchFamily="18" charset="0"/>
                <a:cs typeface="Times New Roman" pitchFamily="18" charset="0"/>
              </a:rPr>
              <a:t>Advantages of electric drives:</a:t>
            </a:r>
          </a:p>
          <a:p>
            <a:pPr marL="514350" indent="-514350">
              <a:buFont typeface="+mj-lt"/>
              <a:buAutoNum type="arabicPeriod"/>
            </a:pPr>
            <a:r>
              <a:rPr lang="en-US" dirty="0" smtClean="0">
                <a:latin typeface="Times New Roman" pitchFamily="18" charset="0"/>
                <a:cs typeface="Times New Roman" pitchFamily="18" charset="0"/>
              </a:rPr>
              <a:t>Low maintenance cost.</a:t>
            </a:r>
          </a:p>
          <a:p>
            <a:pPr marL="514350" indent="-514350">
              <a:buFont typeface="+mj-lt"/>
              <a:buAutoNum type="arabicPeriod"/>
            </a:pPr>
            <a:r>
              <a:rPr lang="en-US" dirty="0" smtClean="0">
                <a:latin typeface="Times New Roman" pitchFamily="18" charset="0"/>
                <a:cs typeface="Times New Roman" pitchFamily="18" charset="0"/>
              </a:rPr>
              <a:t>Low power loss.</a:t>
            </a:r>
          </a:p>
          <a:p>
            <a:pPr marL="514350" indent="-514350">
              <a:buFont typeface="+mj-lt"/>
              <a:buAutoNum type="arabicPeriod"/>
            </a:pPr>
            <a:r>
              <a:rPr lang="en-US" dirty="0" smtClean="0">
                <a:latin typeface="Times New Roman" pitchFamily="18" charset="0"/>
                <a:cs typeface="Times New Roman" pitchFamily="18" charset="0"/>
              </a:rPr>
              <a:t>Easy and smooth speed control.</a:t>
            </a:r>
          </a:p>
          <a:p>
            <a:pPr marL="514350" indent="-514350">
              <a:buFont typeface="+mj-lt"/>
              <a:buAutoNum type="arabicPeriod"/>
            </a:pPr>
            <a:r>
              <a:rPr lang="en-US" dirty="0" smtClean="0">
                <a:latin typeface="Times New Roman" pitchFamily="18" charset="0"/>
                <a:cs typeface="Times New Roman" pitchFamily="18" charset="0"/>
              </a:rPr>
              <a:t>Simple construction.</a:t>
            </a:r>
          </a:p>
          <a:p>
            <a:pPr marL="514350" indent="-514350">
              <a:buFont typeface="+mj-lt"/>
              <a:buAutoNum type="arabicPeriod"/>
            </a:pPr>
            <a:r>
              <a:rPr lang="en-US" dirty="0" smtClean="0">
                <a:latin typeface="Times New Roman" pitchFamily="18" charset="0"/>
                <a:cs typeface="Times New Roman" pitchFamily="18" charset="0"/>
              </a:rPr>
              <a:t>High efficiency.</a:t>
            </a:r>
          </a:p>
          <a:p>
            <a:pPr marL="514350" indent="-514350">
              <a:buFont typeface="+mj-lt"/>
              <a:buAutoNum type="arabicPeriod"/>
            </a:pPr>
            <a:r>
              <a:rPr lang="en-US" dirty="0" smtClean="0">
                <a:latin typeface="Times New Roman" pitchFamily="18" charset="0"/>
                <a:cs typeface="Times New Roman" pitchFamily="18" charset="0"/>
              </a:rPr>
              <a:t>Operating is clean.</a:t>
            </a:r>
          </a:p>
          <a:p>
            <a:pPr marL="514350" indent="-514350">
              <a:buFont typeface="+mj-lt"/>
              <a:buAutoNum type="arabicPeriod"/>
            </a:pPr>
            <a:r>
              <a:rPr lang="en-US" dirty="0" smtClean="0">
                <a:latin typeface="Times New Roman" pitchFamily="18" charset="0"/>
                <a:cs typeface="Times New Roman" pitchFamily="18" charset="0"/>
              </a:rPr>
              <a:t>High quality for the finished product.</a:t>
            </a:r>
          </a:p>
          <a:p>
            <a:pPr marL="514350" indent="-514350">
              <a:buFont typeface="+mj-lt"/>
              <a:buAutoNum type="arabicPeriod"/>
            </a:pPr>
            <a:r>
              <a:rPr lang="en-US" dirty="0" smtClean="0">
                <a:latin typeface="Times New Roman" pitchFamily="18" charset="0"/>
                <a:cs typeface="Times New Roman" pitchFamily="18" charset="0"/>
              </a:rPr>
              <a:t>It needs less space.</a:t>
            </a:r>
          </a:p>
          <a:p>
            <a:pPr marL="514350" indent="-514350">
              <a:buFont typeface="+mj-lt"/>
              <a:buAutoNum type="arabicPeriod"/>
            </a:pPr>
            <a:r>
              <a:rPr lang="en-US" dirty="0" smtClean="0">
                <a:latin typeface="Times New Roman" pitchFamily="18" charset="0"/>
                <a:cs typeface="Times New Roman" pitchFamily="18" charset="0"/>
              </a:rPr>
              <a:t>Long life.</a:t>
            </a:r>
            <a:endParaRPr lang="en-US" dirty="0">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Applications of electroplating:</a:t>
            </a:r>
          </a:p>
          <a:p>
            <a:pPr marL="514350" indent="-514350">
              <a:buFont typeface="+mj-lt"/>
              <a:buAutoNum type="arabicPeriod"/>
            </a:pPr>
            <a:r>
              <a:rPr lang="en-US" dirty="0" smtClean="0">
                <a:latin typeface="Times New Roman" pitchFamily="18" charset="0"/>
                <a:cs typeface="Times New Roman" pitchFamily="18" charset="0"/>
              </a:rPr>
              <a:t>Gold or silver plating on ornaments</a:t>
            </a:r>
          </a:p>
          <a:p>
            <a:pPr marL="514350" indent="-514350">
              <a:buFont typeface="+mj-lt"/>
              <a:buAutoNum type="arabicPeriod"/>
            </a:pPr>
            <a:r>
              <a:rPr lang="en-US" dirty="0" smtClean="0">
                <a:latin typeface="Times New Roman" pitchFamily="18" charset="0"/>
                <a:cs typeface="Times New Roman" pitchFamily="18" charset="0"/>
              </a:rPr>
              <a:t>Zink, nickel or chromium plating on the cast iron and steel iron parts to prevent corrosion.</a:t>
            </a:r>
          </a:p>
          <a:p>
            <a:pPr marL="514350" indent="-514350">
              <a:buFont typeface="+mj-lt"/>
              <a:buAutoNum type="arabicPeriod"/>
            </a:pPr>
            <a:r>
              <a:rPr lang="en-US" dirty="0" smtClean="0">
                <a:latin typeface="Times New Roman" pitchFamily="18" charset="0"/>
                <a:cs typeface="Times New Roman" pitchFamily="18" charset="0"/>
              </a:rPr>
              <a:t>Surface are plated with nickel or chromium for extra shining.</a:t>
            </a:r>
          </a:p>
          <a:p>
            <a:pPr marL="514350" indent="-514350">
              <a:buNone/>
            </a:pPr>
            <a:endParaRPr lang="en-US" dirty="0">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Applications of Electrical Machines In Agro System</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Following are some of the applications of electrical machines in agriculture systems:</a:t>
            </a:r>
          </a:p>
          <a:p>
            <a:pPr marL="514350" indent="-514350">
              <a:buFont typeface="+mj-lt"/>
              <a:buAutoNum type="arabicPeriod"/>
            </a:pPr>
            <a:r>
              <a:rPr lang="en-US" dirty="0" smtClean="0">
                <a:latin typeface="Times New Roman" pitchFamily="18" charset="0"/>
                <a:cs typeface="Times New Roman" pitchFamily="18" charset="0"/>
              </a:rPr>
              <a:t>Water pumps.</a:t>
            </a:r>
          </a:p>
          <a:p>
            <a:pPr marL="514350" indent="-514350">
              <a:buFont typeface="+mj-lt"/>
              <a:buAutoNum type="arabicPeriod"/>
            </a:pPr>
            <a:r>
              <a:rPr lang="en-US" dirty="0" smtClean="0">
                <a:latin typeface="Times New Roman" pitchFamily="18" charset="0"/>
                <a:cs typeface="Times New Roman" pitchFamily="18" charset="0"/>
              </a:rPr>
              <a:t>Water pumps on the </a:t>
            </a:r>
            <a:r>
              <a:rPr lang="en-US" dirty="0" err="1" smtClean="0">
                <a:latin typeface="Times New Roman" pitchFamily="18" charset="0"/>
                <a:cs typeface="Times New Roman" pitchFamily="18" charset="0"/>
              </a:rPr>
              <a:t>borewells</a:t>
            </a:r>
            <a:r>
              <a:rPr lang="en-US" dirty="0" smtClean="0">
                <a:latin typeface="Times New Roman" pitchFamily="18" charset="0"/>
                <a:cs typeface="Times New Roman" pitchFamily="18" charset="0"/>
              </a:rPr>
              <a:t>.</a:t>
            </a:r>
          </a:p>
          <a:p>
            <a:pPr marL="514350" indent="-514350">
              <a:buFont typeface="+mj-lt"/>
              <a:buAutoNum type="arabicPeriod"/>
            </a:pPr>
            <a:r>
              <a:rPr lang="en-US" dirty="0" smtClean="0">
                <a:latin typeface="Times New Roman" pitchFamily="18" charset="0"/>
                <a:cs typeface="Times New Roman" pitchFamily="18" charset="0"/>
              </a:rPr>
              <a:t>Cutting machines for crops.</a:t>
            </a:r>
          </a:p>
          <a:p>
            <a:pPr marL="514350" indent="-514350">
              <a:buFont typeface="+mj-lt"/>
              <a:buAutoNum type="arabicPeriod"/>
            </a:pPr>
            <a:r>
              <a:rPr lang="en-US" dirty="0" smtClean="0">
                <a:latin typeface="Times New Roman" pitchFamily="18" charset="0"/>
                <a:cs typeface="Times New Roman" pitchFamily="18" charset="0"/>
              </a:rPr>
              <a:t>Machines for all the operations related to agriculture.</a:t>
            </a:r>
          </a:p>
          <a:p>
            <a:pPr marL="514350" indent="-514350">
              <a:buFont typeface="+mj-lt"/>
              <a:buAutoNum type="arabicPeriod"/>
            </a:pPr>
            <a:r>
              <a:rPr lang="en-US" dirty="0" smtClean="0">
                <a:latin typeface="Times New Roman" pitchFamily="18" charset="0"/>
                <a:cs typeface="Times New Roman" pitchFamily="18" charset="0"/>
              </a:rPr>
              <a:t>Diesel generators.</a:t>
            </a:r>
            <a:endParaRPr lang="en-US" dirty="0">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Various types of water pumps:</a:t>
            </a:r>
          </a:p>
          <a:p>
            <a:pPr marL="514350" indent="-514350">
              <a:buFont typeface="+mj-lt"/>
              <a:buAutoNum type="arabicPeriod"/>
            </a:pPr>
            <a:r>
              <a:rPr lang="en-US" dirty="0" smtClean="0">
                <a:latin typeface="Times New Roman" pitchFamily="18" charset="0"/>
                <a:cs typeface="Times New Roman" pitchFamily="18" charset="0"/>
              </a:rPr>
              <a:t>Displacement pumps.</a:t>
            </a:r>
          </a:p>
          <a:p>
            <a:pPr marL="514350" indent="-514350">
              <a:buFont typeface="+mj-lt"/>
              <a:buAutoNum type="arabicPeriod"/>
            </a:pPr>
            <a:r>
              <a:rPr lang="en-US" dirty="0" smtClean="0">
                <a:latin typeface="Times New Roman" pitchFamily="18" charset="0"/>
                <a:cs typeface="Times New Roman" pitchFamily="18" charset="0"/>
              </a:rPr>
              <a:t>End suction centrifugal pumps.</a:t>
            </a:r>
          </a:p>
          <a:p>
            <a:pPr marL="514350" indent="-514350">
              <a:buFont typeface="+mj-lt"/>
              <a:buAutoNum type="arabicPeriod"/>
            </a:pPr>
            <a:r>
              <a:rPr lang="en-US" dirty="0" smtClean="0">
                <a:latin typeface="Times New Roman" pitchFamily="18" charset="0"/>
                <a:cs typeface="Times New Roman" pitchFamily="18" charset="0"/>
              </a:rPr>
              <a:t>Turbines and jet pumps.</a:t>
            </a:r>
          </a:p>
          <a:p>
            <a:pPr marL="514350" indent="-514350">
              <a:buFont typeface="+mj-lt"/>
              <a:buAutoNum type="arabicPeriod"/>
            </a:pPr>
            <a:r>
              <a:rPr lang="en-US" dirty="0" smtClean="0">
                <a:latin typeface="Times New Roman" pitchFamily="18" charset="0"/>
                <a:cs typeface="Times New Roman" pitchFamily="18" charset="0"/>
              </a:rPr>
              <a:t>Centrifugal pumps.</a:t>
            </a:r>
          </a:p>
          <a:p>
            <a:pPr marL="514350" indent="-514350">
              <a:buFont typeface="+mj-lt"/>
              <a:buAutoNum type="arabicPeriod"/>
            </a:pPr>
            <a:r>
              <a:rPr lang="en-US" dirty="0" smtClean="0">
                <a:latin typeface="Times New Roman" pitchFamily="18" charset="0"/>
                <a:cs typeface="Times New Roman" pitchFamily="18" charset="0"/>
              </a:rPr>
              <a:t>Submersible pumps.</a:t>
            </a:r>
          </a:p>
          <a:p>
            <a:pPr marL="514350" indent="-514350">
              <a:buFont typeface="+mj-lt"/>
              <a:buAutoNum type="arabicPeriod"/>
            </a:pPr>
            <a:r>
              <a:rPr lang="en-US" dirty="0" smtClean="0">
                <a:latin typeface="Times New Roman" pitchFamily="18" charset="0"/>
                <a:cs typeface="Times New Roman" pitchFamily="18" charset="0"/>
              </a:rPr>
              <a:t>Booster pumps.</a:t>
            </a:r>
          </a:p>
          <a:p>
            <a:pPr marL="514350" indent="-514350">
              <a:buFont typeface="+mj-lt"/>
              <a:buAutoNum type="arabicPeriod"/>
            </a:pPr>
            <a:r>
              <a:rPr lang="en-US" dirty="0" smtClean="0">
                <a:latin typeface="Times New Roman" pitchFamily="18" charset="0"/>
                <a:cs typeface="Times New Roman" pitchFamily="18" charset="0"/>
              </a:rPr>
              <a:t>Floating pumps.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Various types of motors used in electro-agro system:</a:t>
            </a:r>
          </a:p>
          <a:p>
            <a:pPr marL="514350" indent="-514350">
              <a:buFont typeface="+mj-lt"/>
              <a:buAutoNum type="arabicPeriod"/>
            </a:pPr>
            <a:r>
              <a:rPr lang="en-US" dirty="0" smtClean="0">
                <a:latin typeface="Times New Roman" pitchFamily="18" charset="0"/>
                <a:cs typeface="Times New Roman" pitchFamily="18" charset="0"/>
              </a:rPr>
              <a:t>Single phase induction motor</a:t>
            </a:r>
          </a:p>
          <a:p>
            <a:pPr marL="514350" indent="-514350">
              <a:buFont typeface="+mj-lt"/>
              <a:buAutoNum type="arabicPeriod"/>
            </a:pPr>
            <a:r>
              <a:rPr lang="en-US" dirty="0" smtClean="0">
                <a:latin typeface="Times New Roman" pitchFamily="18" charset="0"/>
                <a:cs typeface="Times New Roman" pitchFamily="18" charset="0"/>
              </a:rPr>
              <a:t>Three phase induction motor.</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Disadvantages:</a:t>
            </a:r>
          </a:p>
          <a:p>
            <a:pPr marL="514350" indent="-514350">
              <a:buFont typeface="+mj-lt"/>
              <a:buAutoNum type="arabicPeriod"/>
            </a:pPr>
            <a:r>
              <a:rPr lang="en-US" dirty="0" smtClean="0">
                <a:latin typeface="Times New Roman" pitchFamily="18" charset="0"/>
                <a:cs typeface="Times New Roman" pitchFamily="18" charset="0"/>
              </a:rPr>
              <a:t>It can not be used at places where electric supply is not available.</a:t>
            </a:r>
          </a:p>
          <a:p>
            <a:pPr marL="514350" indent="-514350">
              <a:buFont typeface="+mj-lt"/>
              <a:buAutoNum type="arabicPeriod"/>
            </a:pPr>
            <a:r>
              <a:rPr lang="en-US" dirty="0" smtClean="0">
                <a:latin typeface="Times New Roman" pitchFamily="18" charset="0"/>
                <a:cs typeface="Times New Roman" pitchFamily="18" charset="0"/>
              </a:rPr>
              <a:t>The electric drive system stops as soon as there is a failure of electric supply.</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Factors to be considered while selecting a drive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en-US" dirty="0" smtClean="0">
                <a:latin typeface="Times New Roman" pitchFamily="18" charset="0"/>
                <a:cs typeface="Times New Roman" pitchFamily="18" charset="0"/>
              </a:rPr>
              <a:t>These factors can be divided into three types:</a:t>
            </a:r>
          </a:p>
          <a:p>
            <a:pPr marL="514350" indent="-514350">
              <a:buFont typeface="+mj-lt"/>
              <a:buAutoNum type="arabicPeriod"/>
            </a:pPr>
            <a:r>
              <a:rPr lang="en-US" dirty="0" smtClean="0">
                <a:latin typeface="Times New Roman" pitchFamily="18" charset="0"/>
                <a:cs typeface="Times New Roman" pitchFamily="18" charset="0"/>
              </a:rPr>
              <a:t>Electrical aspects</a:t>
            </a:r>
          </a:p>
          <a:p>
            <a:pPr marL="514350" indent="-514350">
              <a:buFont typeface="+mj-lt"/>
              <a:buAutoNum type="arabicPeriod"/>
            </a:pPr>
            <a:r>
              <a:rPr lang="en-US" dirty="0" smtClean="0">
                <a:latin typeface="Times New Roman" pitchFamily="18" charset="0"/>
                <a:cs typeface="Times New Roman" pitchFamily="18" charset="0"/>
              </a:rPr>
              <a:t>Mechanical aspects</a:t>
            </a:r>
          </a:p>
          <a:p>
            <a:pPr marL="514350" indent="-514350">
              <a:buFont typeface="+mj-lt"/>
              <a:buAutoNum type="arabicPeriod"/>
            </a:pPr>
            <a:r>
              <a:rPr lang="en-US" dirty="0" smtClean="0">
                <a:latin typeface="Times New Roman" pitchFamily="18" charset="0"/>
                <a:cs typeface="Times New Roman" pitchFamily="18" charset="0"/>
              </a:rPr>
              <a:t>Economical aspects</a:t>
            </a:r>
          </a:p>
          <a:p>
            <a:pPr marL="514350" indent="-514350"/>
            <a:r>
              <a:rPr lang="en-US" b="1" dirty="0" smtClean="0">
                <a:latin typeface="Times New Roman" pitchFamily="18" charset="0"/>
                <a:cs typeface="Times New Roman" pitchFamily="18" charset="0"/>
              </a:rPr>
              <a:t>Electrical aspects:</a:t>
            </a:r>
          </a:p>
          <a:p>
            <a:pPr marL="514350" indent="-514350">
              <a:buFont typeface="+mj-lt"/>
              <a:buAutoNum type="arabicPeriod"/>
            </a:pPr>
            <a:r>
              <a:rPr lang="en-US" dirty="0" smtClean="0">
                <a:latin typeface="Times New Roman" pitchFamily="18" charset="0"/>
                <a:cs typeface="Times New Roman" pitchFamily="18" charset="0"/>
              </a:rPr>
              <a:t>Nature of supply: Supply available cab be dc or ac. Again in ac supply, it can be single phase or three phase supply.</a:t>
            </a:r>
          </a:p>
          <a:p>
            <a:pPr marL="514350" indent="-514350">
              <a:buFont typeface="+mj-lt"/>
              <a:buAutoNum type="arabicPeriod"/>
            </a:pPr>
            <a:r>
              <a:rPr lang="en-US" dirty="0" smtClean="0">
                <a:latin typeface="Times New Roman" pitchFamily="18" charset="0"/>
                <a:cs typeface="Times New Roman" pitchFamily="18" charset="0"/>
              </a:rPr>
              <a:t>Speed control:</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It must be possible to raise the speed below and above rated value.</a:t>
            </a:r>
          </a:p>
          <a:p>
            <a:pPr marL="514350" indent="-514350">
              <a:buFont typeface="+mj-lt"/>
              <a:buAutoNum type="arabicPeriod"/>
            </a:pPr>
            <a:r>
              <a:rPr lang="en-US" dirty="0" smtClean="0">
                <a:latin typeface="Times New Roman" pitchFamily="18" charset="0"/>
                <a:cs typeface="Times New Roman" pitchFamily="18" charset="0"/>
              </a:rPr>
              <a:t>Power factor: The motor must be able to operate at high power factor closer to unity value.</a:t>
            </a:r>
          </a:p>
          <a:p>
            <a:pPr marL="514350" indent="-514350">
              <a:buFont typeface="+mj-lt"/>
              <a:buAutoNum type="arabicPeriod"/>
            </a:pPr>
            <a:r>
              <a:rPr lang="en-US" dirty="0" smtClean="0">
                <a:latin typeface="Times New Roman" pitchFamily="18" charset="0"/>
                <a:cs typeface="Times New Roman" pitchFamily="18" charset="0"/>
              </a:rPr>
              <a:t>Efficiency: efficiency of motor should be high.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609600"/>
            <a:ext cx="8229600" cy="6248400"/>
          </a:xfrm>
        </p:spPr>
        <p:txBody>
          <a:bodyPr>
            <a:noAutofit/>
          </a:bodyPr>
          <a:lstStyle/>
          <a:p>
            <a:r>
              <a:rPr lang="en-US" sz="2400" b="1" dirty="0" smtClean="0"/>
              <a:t>Mechanical aspects:</a:t>
            </a:r>
          </a:p>
          <a:p>
            <a:pPr marL="514350" indent="-514350">
              <a:buFont typeface="+mj-lt"/>
              <a:buAutoNum type="arabicPeriod"/>
            </a:pPr>
            <a:r>
              <a:rPr lang="en-US" sz="2400" dirty="0" smtClean="0"/>
              <a:t>Type of enclosure: Whether enclosure of machine should partially closed to cover the rotating parts only or completely covered.</a:t>
            </a:r>
          </a:p>
          <a:p>
            <a:pPr marL="514350" indent="-514350">
              <a:buFont typeface="+mj-lt"/>
              <a:buAutoNum type="arabicPeriod"/>
            </a:pPr>
            <a:r>
              <a:rPr lang="en-US" sz="2400" dirty="0" smtClean="0"/>
              <a:t>Types of bearing: The types of bearing depends upon speed.</a:t>
            </a:r>
          </a:p>
          <a:p>
            <a:pPr marL="514350" indent="-514350">
              <a:buFont typeface="+mj-lt"/>
              <a:buAutoNum type="arabicPeriod"/>
            </a:pPr>
            <a:r>
              <a:rPr lang="en-US" sz="2400" dirty="0" smtClean="0"/>
              <a:t>Noise level: The noise produced due to rotation of motor should be minimum.</a:t>
            </a:r>
          </a:p>
          <a:p>
            <a:pPr marL="514350" indent="-514350"/>
            <a:r>
              <a:rPr lang="en-US" sz="2400" b="1" dirty="0" smtClean="0"/>
              <a:t>Economical aspects:</a:t>
            </a:r>
          </a:p>
          <a:p>
            <a:pPr marL="514350" indent="-514350">
              <a:buFont typeface="+mj-lt"/>
              <a:buAutoNum type="arabicPeriod"/>
            </a:pPr>
            <a:r>
              <a:rPr lang="en-US" sz="2400" dirty="0" smtClean="0"/>
              <a:t>Capital cost: The price to be paid for purchasing motor and interest and depreciation on its price over its life is main deciding factor.</a:t>
            </a:r>
          </a:p>
          <a:p>
            <a:pPr marL="514350" indent="-514350">
              <a:buFont typeface="+mj-lt"/>
              <a:buAutoNum type="arabicPeriod"/>
            </a:pPr>
            <a:r>
              <a:rPr lang="en-US" sz="2400" dirty="0" smtClean="0"/>
              <a:t>Running charges: These will vary according to demand for power.</a:t>
            </a:r>
          </a:p>
          <a:p>
            <a:pPr marL="514350" indent="-514350">
              <a:buFont typeface="+mj-lt"/>
              <a:buAutoNum type="arabicPeriod"/>
            </a:pPr>
            <a:r>
              <a:rPr lang="en-US" sz="2400" dirty="0" smtClean="0"/>
              <a:t>Maintenance charges: Frequent maintenance may increase total expenditure.  </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Classification Of Electric Drives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r>
              <a:rPr lang="en-US" dirty="0" smtClean="0">
                <a:latin typeface="Times New Roman" pitchFamily="18" charset="0"/>
                <a:cs typeface="Times New Roman" pitchFamily="18" charset="0"/>
              </a:rPr>
              <a:t>Electric drives are basically classified into three categories as:</a:t>
            </a:r>
          </a:p>
          <a:p>
            <a:pPr marL="514350" indent="-514350">
              <a:buFont typeface="+mj-lt"/>
              <a:buAutoNum type="arabicPeriod"/>
            </a:pPr>
            <a:r>
              <a:rPr lang="en-US" b="1" dirty="0" smtClean="0">
                <a:latin typeface="Times New Roman" pitchFamily="18" charset="0"/>
                <a:cs typeface="Times New Roman" pitchFamily="18" charset="0"/>
              </a:rPr>
              <a:t>Individual drives:</a:t>
            </a:r>
          </a:p>
          <a:p>
            <a:pPr marL="514350" indent="-514350">
              <a:buNone/>
            </a:pPr>
            <a:r>
              <a:rPr lang="en-US" dirty="0" smtClean="0">
                <a:latin typeface="Times New Roman" pitchFamily="18" charset="0"/>
                <a:cs typeface="Times New Roman" pitchFamily="18" charset="0"/>
              </a:rPr>
              <a:t>		If each machine has its individual driving motor then the drive is known as individual drive.</a:t>
            </a:r>
          </a:p>
          <a:p>
            <a:pPr marL="514350" indent="-514350">
              <a:buNone/>
            </a:pPr>
            <a:r>
              <a:rPr lang="en-US" b="1" dirty="0" smtClean="0">
                <a:latin typeface="Times New Roman" pitchFamily="18" charset="0"/>
                <a:cs typeface="Times New Roman" pitchFamily="18" charset="0"/>
              </a:rPr>
              <a:t>2. Group drives: </a:t>
            </a:r>
          </a:p>
          <a:p>
            <a:pPr marL="514350" indent="-514350">
              <a:buNone/>
            </a:pPr>
            <a:r>
              <a:rPr lang="en-US" dirty="0" smtClean="0">
                <a:latin typeface="Times New Roman" pitchFamily="18" charset="0"/>
                <a:cs typeface="Times New Roman" pitchFamily="18" charset="0"/>
              </a:rPr>
              <a:t>		In the group drive, one motor is used to drive many machines. It is also known as line shaft drive.</a:t>
            </a:r>
          </a:p>
          <a:p>
            <a:pPr marL="514350" indent="-514350">
              <a:buNone/>
            </a:pPr>
            <a:r>
              <a:rPr lang="en-US" b="1" dirty="0" smtClean="0">
                <a:latin typeface="Times New Roman" pitchFamily="18" charset="0"/>
                <a:cs typeface="Times New Roman" pitchFamily="18" charset="0"/>
              </a:rPr>
              <a:t>3. Multimotor drives:</a:t>
            </a:r>
          </a:p>
          <a:p>
            <a:pPr marL="514350" indent="-514350">
              <a:buNone/>
            </a:pPr>
            <a:r>
              <a:rPr lang="en-US" dirty="0" smtClean="0">
                <a:latin typeface="Times New Roman" pitchFamily="18" charset="0"/>
                <a:cs typeface="Times New Roman" pitchFamily="18" charset="0"/>
              </a:rPr>
              <a:t>		In a </a:t>
            </a:r>
            <a:r>
              <a:rPr lang="en-US" dirty="0" err="1" smtClean="0">
                <a:latin typeface="Times New Roman" pitchFamily="18" charset="0"/>
                <a:cs typeface="Times New Roman" pitchFamily="18" charset="0"/>
              </a:rPr>
              <a:t>multimotor</a:t>
            </a:r>
            <a:r>
              <a:rPr lang="en-US" dirty="0" smtClean="0">
                <a:latin typeface="Times New Roman" pitchFamily="18" charset="0"/>
                <a:cs typeface="Times New Roman" pitchFamily="18" charset="0"/>
              </a:rPr>
              <a:t> drive different parts of driving mechanisms are actuated by using separate motors. </a:t>
            </a:r>
            <a:endParaRPr lang="en-US"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2353</Words>
  <Application>Microsoft Office PowerPoint</Application>
  <PresentationFormat>On-screen Show (4:3)</PresentationFormat>
  <Paragraphs>281</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Slide 1</vt:lpstr>
      <vt:lpstr>Course outcome</vt:lpstr>
      <vt:lpstr>Slide 3</vt:lpstr>
      <vt:lpstr>Introduction</vt:lpstr>
      <vt:lpstr>Slide 5</vt:lpstr>
      <vt:lpstr>Slide 6</vt:lpstr>
      <vt:lpstr>Factors to be considered while selecting a drive</vt:lpstr>
      <vt:lpstr>Slide 8</vt:lpstr>
      <vt:lpstr>Classification Of Electric Drives</vt:lpstr>
      <vt:lpstr>Selection Of Motors For Different Drives</vt:lpstr>
      <vt:lpstr>Slide 11</vt:lpstr>
      <vt:lpstr>Slide 12</vt:lpstr>
      <vt:lpstr>Different Enclosures</vt:lpstr>
      <vt:lpstr>Slide 14</vt:lpstr>
      <vt:lpstr>Slide 15</vt:lpstr>
      <vt:lpstr>Slide 16</vt:lpstr>
      <vt:lpstr>Introduction</vt:lpstr>
      <vt:lpstr>Slide 18</vt:lpstr>
      <vt:lpstr>Slide 19</vt:lpstr>
      <vt:lpstr>Types of Electrical Heating</vt:lpstr>
      <vt:lpstr>Resistance Heating</vt:lpstr>
      <vt:lpstr>Slide 22</vt:lpstr>
      <vt:lpstr>Induction heating</vt:lpstr>
      <vt:lpstr>Eddy Current Heating</vt:lpstr>
      <vt:lpstr>Slide 25</vt:lpstr>
      <vt:lpstr>Slide 26</vt:lpstr>
      <vt:lpstr>Dielectric heating</vt:lpstr>
      <vt:lpstr>Slide 28</vt:lpstr>
      <vt:lpstr>Slide 29</vt:lpstr>
      <vt:lpstr>Electric Welding</vt:lpstr>
      <vt:lpstr>Slide 31</vt:lpstr>
      <vt:lpstr>Slide 32</vt:lpstr>
      <vt:lpstr>Arc welding</vt:lpstr>
      <vt:lpstr>Slide 34</vt:lpstr>
      <vt:lpstr>Slide 35</vt:lpstr>
      <vt:lpstr>Slide 36</vt:lpstr>
      <vt:lpstr>Slide 37</vt:lpstr>
      <vt:lpstr>Slide 38</vt:lpstr>
      <vt:lpstr>Slide 39</vt:lpstr>
      <vt:lpstr>Slide 40</vt:lpstr>
      <vt:lpstr>Effects Of Electric Current</vt:lpstr>
      <vt:lpstr>The Chemical Effects of Electric Current </vt:lpstr>
      <vt:lpstr>Slide 43</vt:lpstr>
      <vt:lpstr>Electrolysis</vt:lpstr>
      <vt:lpstr>Slide 45</vt:lpstr>
      <vt:lpstr>Slide 46</vt:lpstr>
      <vt:lpstr>Slide 47</vt:lpstr>
      <vt:lpstr>Electroplating</vt:lpstr>
      <vt:lpstr>Slide 49</vt:lpstr>
      <vt:lpstr>Slide 50</vt:lpstr>
      <vt:lpstr>Applications of Electrical Machines In Agro System</vt:lpstr>
      <vt:lpstr>Slide 52</vt:lpstr>
      <vt:lpstr>Slide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PCP</dc:creator>
  <cp:lastModifiedBy>PCP</cp:lastModifiedBy>
  <cp:revision>14</cp:revision>
  <dcterms:created xsi:type="dcterms:W3CDTF">2006-08-16T00:00:00Z</dcterms:created>
  <dcterms:modified xsi:type="dcterms:W3CDTF">2017-03-03T11:32:24Z</dcterms:modified>
</cp:coreProperties>
</file>